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2"/>
  </p:notesMasterIdLst>
  <p:sldIdLst>
    <p:sldId id="368" r:id="rId3"/>
    <p:sldId id="330" r:id="rId4"/>
    <p:sldId id="616" r:id="rId5"/>
    <p:sldId id="615" r:id="rId6"/>
    <p:sldId id="410" r:id="rId7"/>
    <p:sldId id="411" r:id="rId8"/>
    <p:sldId id="412" r:id="rId9"/>
    <p:sldId id="413" r:id="rId10"/>
    <p:sldId id="405" r:id="rId11"/>
    <p:sldId id="406" r:id="rId12"/>
    <p:sldId id="407" r:id="rId13"/>
    <p:sldId id="447" r:id="rId14"/>
    <p:sldId id="448" r:id="rId15"/>
    <p:sldId id="449" r:id="rId16"/>
    <p:sldId id="450" r:id="rId17"/>
    <p:sldId id="451" r:id="rId18"/>
    <p:sldId id="456" r:id="rId19"/>
    <p:sldId id="739" r:id="rId20"/>
    <p:sldId id="745" r:id="rId21"/>
    <p:sldId id="740" r:id="rId22"/>
    <p:sldId id="741" r:id="rId23"/>
    <p:sldId id="453" r:id="rId24"/>
    <p:sldId id="742" r:id="rId25"/>
    <p:sldId id="455" r:id="rId26"/>
    <p:sldId id="743" r:id="rId27"/>
    <p:sldId id="331" r:id="rId28"/>
    <p:sldId id="457" r:id="rId29"/>
    <p:sldId id="458" r:id="rId30"/>
    <p:sldId id="463" r:id="rId31"/>
    <p:sldId id="459" r:id="rId32"/>
    <p:sldId id="461" r:id="rId33"/>
    <p:sldId id="462" r:id="rId34"/>
    <p:sldId id="460" r:id="rId35"/>
    <p:sldId id="487" r:id="rId36"/>
    <p:sldId id="488" r:id="rId37"/>
    <p:sldId id="746" r:id="rId38"/>
    <p:sldId id="382" r:id="rId39"/>
    <p:sldId id="470" r:id="rId40"/>
    <p:sldId id="469" r:id="rId41"/>
    <p:sldId id="471" r:id="rId42"/>
    <p:sldId id="472" r:id="rId43"/>
    <p:sldId id="473" r:id="rId44"/>
    <p:sldId id="474" r:id="rId45"/>
    <p:sldId id="386" r:id="rId46"/>
    <p:sldId id="383" r:id="rId47"/>
    <p:sldId id="748" r:id="rId48"/>
    <p:sldId id="387" r:id="rId49"/>
    <p:sldId id="476" r:id="rId50"/>
    <p:sldId id="475" r:id="rId51"/>
    <p:sldId id="477" r:id="rId52"/>
    <p:sldId id="384" r:id="rId53"/>
    <p:sldId id="388" r:id="rId54"/>
    <p:sldId id="478" r:id="rId55"/>
    <p:sldId id="479" r:id="rId56"/>
    <p:sldId id="744" r:id="rId57"/>
    <p:sldId id="370" r:id="rId58"/>
    <p:sldId id="376" r:id="rId59"/>
    <p:sldId id="490" r:id="rId60"/>
    <p:sldId id="492" r:id="rId61"/>
    <p:sldId id="491" r:id="rId62"/>
    <p:sldId id="495" r:id="rId63"/>
    <p:sldId id="858" r:id="rId64"/>
    <p:sldId id="493" r:id="rId65"/>
    <p:sldId id="494" r:id="rId66"/>
    <p:sldId id="496" r:id="rId67"/>
    <p:sldId id="378" r:id="rId68"/>
    <p:sldId id="497" r:id="rId69"/>
    <p:sldId id="380" r:id="rId70"/>
    <p:sldId id="499" r:id="rId71"/>
    <p:sldId id="498" r:id="rId72"/>
    <p:sldId id="500" r:id="rId73"/>
    <p:sldId id="859" r:id="rId74"/>
    <p:sldId id="501" r:id="rId75"/>
    <p:sldId id="860" r:id="rId76"/>
    <p:sldId id="371" r:id="rId77"/>
    <p:sldId id="926" r:id="rId78"/>
    <p:sldId id="927" r:id="rId79"/>
    <p:sldId id="928" r:id="rId80"/>
    <p:sldId id="510" r:id="rId81"/>
    <p:sldId id="511" r:id="rId82"/>
    <p:sldId id="512" r:id="rId83"/>
    <p:sldId id="513" r:id="rId84"/>
    <p:sldId id="514" r:id="rId85"/>
    <p:sldId id="515" r:id="rId86"/>
    <p:sldId id="517" r:id="rId87"/>
    <p:sldId id="518" r:id="rId88"/>
    <p:sldId id="516" r:id="rId89"/>
    <p:sldId id="871" r:id="rId90"/>
    <p:sldId id="392" r:id="rId91"/>
    <p:sldId id="567" r:id="rId92"/>
    <p:sldId id="574" r:id="rId93"/>
    <p:sldId id="570" r:id="rId94"/>
    <p:sldId id="861" r:id="rId95"/>
    <p:sldId id="862" r:id="rId96"/>
    <p:sldId id="863" r:id="rId97"/>
    <p:sldId id="864" r:id="rId98"/>
    <p:sldId id="865" r:id="rId99"/>
    <p:sldId id="866" r:id="rId100"/>
    <p:sldId id="872" r:id="rId101"/>
    <p:sldId id="867" r:id="rId102"/>
    <p:sldId id="868" r:id="rId103"/>
    <p:sldId id="869" r:id="rId104"/>
    <p:sldId id="870" r:id="rId105"/>
    <p:sldId id="393" r:id="rId106"/>
    <p:sldId id="519" r:id="rId107"/>
    <p:sldId id="569" r:id="rId108"/>
    <p:sldId id="523" r:id="rId109"/>
    <p:sldId id="529" r:id="rId110"/>
    <p:sldId id="530" r:id="rId111"/>
    <p:sldId id="531" r:id="rId112"/>
    <p:sldId id="525" r:id="rId113"/>
    <p:sldId id="526" r:id="rId114"/>
    <p:sldId id="394" r:id="rId115"/>
    <p:sldId id="532" r:id="rId116"/>
    <p:sldId id="533" r:id="rId117"/>
    <p:sldId id="534" r:id="rId118"/>
    <p:sldId id="536" r:id="rId119"/>
    <p:sldId id="537" r:id="rId120"/>
    <p:sldId id="568" r:id="rId121"/>
    <p:sldId id="538" r:id="rId122"/>
    <p:sldId id="539" r:id="rId123"/>
    <p:sldId id="571" r:id="rId124"/>
    <p:sldId id="572" r:id="rId125"/>
    <p:sldId id="920" r:id="rId126"/>
    <p:sldId id="921" r:id="rId127"/>
    <p:sldId id="922" r:id="rId128"/>
    <p:sldId id="923" r:id="rId129"/>
    <p:sldId id="556" r:id="rId130"/>
    <p:sldId id="362" r:id="rId131"/>
  </p:sldIdLst>
  <p:sldSz cx="9144000" cy="6858000" type="screen4x3"/>
  <p:notesSz cx="6858000" cy="9144000"/>
  <p:custDataLst>
    <p:tags r:id="rId136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1" userDrawn="1">
          <p15:clr>
            <a:srgbClr val="A4A3A4"/>
          </p15:clr>
        </p15:guide>
        <p15:guide id="2" pos="2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00"/>
    <a:srgbClr val="FF0909"/>
    <a:srgbClr val="008000"/>
    <a:srgbClr val="00FFFF"/>
    <a:srgbClr val="CCFFFF"/>
    <a:srgbClr val="FF00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899"/>
    <p:restoredTop sz="94660"/>
  </p:normalViewPr>
  <p:slideViewPr>
    <p:cSldViewPr showGuides="1">
      <p:cViewPr varScale="1">
        <p:scale>
          <a:sx n="84" d="100"/>
          <a:sy n="84" d="100"/>
        </p:scale>
        <p:origin x="1339" y="72"/>
      </p:cViewPr>
      <p:guideLst>
        <p:guide orient="horz" pos="2081"/>
        <p:guide pos="2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6" Type="http://schemas.openxmlformats.org/officeDocument/2006/relationships/tags" Target="tags/tag112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notesMaster" Target="notesMasters/notesMaster1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DBC5F4-509A-4A65-84BA-099616BEDB11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2" name="幻灯片图像占位符 3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9100" y="260350"/>
            <a:ext cx="2195513" cy="63373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260350"/>
            <a:ext cx="6437312" cy="63373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1125538"/>
            <a:ext cx="4316412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316413" cy="5472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5"/>
          <p:cNvPicPr>
            <a:picLocks noChangeAspect="1"/>
          </p:cNvPicPr>
          <p:nvPr userDrawn="1"/>
        </p:nvPicPr>
        <p:blipFill>
          <a:blip r:embed="rId12"/>
          <a:srcRect l="3262" r="4797" b="8089"/>
          <a:stretch>
            <a:fillRect/>
          </a:stretch>
        </p:blipFill>
        <p:spPr>
          <a:xfrm>
            <a:off x="0" y="0"/>
            <a:ext cx="9144000" cy="6884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椭圆 6"/>
          <p:cNvPicPr/>
          <p:nvPr/>
        </p:nvPicPr>
        <p:blipFill>
          <a:blip r:embed="rId13"/>
          <a:stretch>
            <a:fillRect/>
          </a:stretch>
        </p:blipFill>
        <p:spPr>
          <a:xfrm>
            <a:off x="212725" y="292100"/>
            <a:ext cx="500063" cy="5064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Picture 2" descr="H:\AUST-PPT模板\未命名-1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59788" y="260350"/>
            <a:ext cx="576262" cy="576263"/>
          </a:xfrm>
          <a:prstGeom prst="rect">
            <a:avLst/>
          </a:prstGeom>
          <a:noFill/>
          <a:ln w="9525">
            <a:noFill/>
          </a:ln>
          <a:effectLst>
            <a:outerShdw dist="38100" dir="2699999" algn="ctr" rotWithShape="0">
              <a:srgbClr val="000000">
                <a:alpha val="31000"/>
              </a:srgbClr>
            </a:outerShdw>
          </a:effectLst>
        </p:spPr>
      </p:pic>
      <p:cxnSp>
        <p:nvCxnSpPr>
          <p:cNvPr id="1029" name="直接连接符 9"/>
          <p:cNvCxnSpPr/>
          <p:nvPr/>
        </p:nvCxnSpPr>
        <p:spPr>
          <a:xfrm>
            <a:off x="-3175" y="901700"/>
            <a:ext cx="9129713" cy="0"/>
          </a:xfrm>
          <a:prstGeom prst="line">
            <a:avLst/>
          </a:prstGeom>
          <a:ln w="3175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32" name="矩形 10"/>
          <p:cNvSpPr>
            <a:spLocks noChangeArrowheads="1"/>
          </p:cNvSpPr>
          <p:nvPr/>
        </p:nvSpPr>
        <p:spPr bwMode="auto">
          <a:xfrm>
            <a:off x="-12700" y="935038"/>
            <a:ext cx="9156700" cy="4603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dist="38100" dir="2700000" algn="ctr" rotWithShape="0">
              <a:srgbClr val="000000">
                <a:alpha val="31000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6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Group 10"/>
          <p:cNvGrpSpPr/>
          <p:nvPr userDrawn="1"/>
        </p:nvGrpSpPr>
        <p:grpSpPr>
          <a:xfrm>
            <a:off x="0" y="6537325"/>
            <a:ext cx="9144000" cy="144463"/>
            <a:chOff x="0" y="0"/>
            <a:chExt cx="5760" cy="91"/>
          </a:xfrm>
        </p:grpSpPr>
        <p:cxnSp>
          <p:nvCxnSpPr>
            <p:cNvPr id="1036" name="直接连接符 12"/>
            <p:cNvCxnSpPr/>
            <p:nvPr userDrawn="1"/>
          </p:nvCxnSpPr>
          <p:spPr>
            <a:xfrm>
              <a:off x="0" y="83"/>
              <a:ext cx="5159" cy="6"/>
            </a:xfrm>
            <a:prstGeom prst="line">
              <a:avLst/>
            </a:prstGeom>
            <a:ln w="15875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cxnSp>
        <p:grpSp>
          <p:nvGrpSpPr>
            <p:cNvPr id="1037" name="组合 72"/>
            <p:cNvGrpSpPr/>
            <p:nvPr userDrawn="1"/>
          </p:nvGrpSpPr>
          <p:grpSpPr>
            <a:xfrm>
              <a:off x="5148" y="0"/>
              <a:ext cx="612" cy="91"/>
              <a:chOff x="0" y="0"/>
              <a:chExt cx="971600" cy="144016"/>
            </a:xfrm>
          </p:grpSpPr>
          <p:cxnSp>
            <p:nvCxnSpPr>
              <p:cNvPr id="1038" name="直接连接符 14"/>
              <p:cNvCxnSpPr/>
              <p:nvPr userDrawn="1"/>
            </p:nvCxnSpPr>
            <p:spPr>
              <a:xfrm>
                <a:off x="216024" y="4761"/>
                <a:ext cx="755576" cy="0"/>
              </a:xfrm>
              <a:prstGeom prst="line">
                <a:avLst/>
              </a:prstGeom>
              <a:ln w="19050" cap="flat" cmpd="sng">
                <a:solidFill>
                  <a:srgbClr val="C00000"/>
                </a:solidFill>
                <a:prstDash val="solid"/>
                <a:headEnd type="none" w="med" len="med"/>
                <a:tailEnd type="none" w="med" len="med"/>
              </a:ln>
            </p:spPr>
          </p:cxnSp>
          <p:sp>
            <p:nvSpPr>
              <p:cNvPr id="3" name="平行四边形 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87353" cy="144016"/>
              </a:xfrm>
              <a:prstGeom prst="parallelogram">
                <a:avLst>
                  <a:gd name="adj" fmla="val 124207"/>
                </a:avLst>
              </a:prstGeom>
              <a:solidFill>
                <a:srgbClr val="FF0909"/>
              </a:solidFill>
              <a:ln w="12700" cmpd="sng">
                <a:solidFill>
                  <a:srgbClr val="C00000"/>
                </a:solidFill>
                <a:miter lim="800000"/>
              </a:ln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033" name="文本占位符 2"/>
          <p:cNvSpPr>
            <a:spLocks noGrp="1"/>
          </p:cNvSpPr>
          <p:nvPr>
            <p:ph type="body"/>
          </p:nvPr>
        </p:nvSpPr>
        <p:spPr>
          <a:xfrm>
            <a:off x="179388" y="1125538"/>
            <a:ext cx="8785225" cy="547211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34" name="Rectangle 16"/>
          <p:cNvSpPr>
            <a:spLocks noGrp="1"/>
          </p:cNvSpPr>
          <p:nvPr>
            <p:ph type="title"/>
          </p:nvPr>
        </p:nvSpPr>
        <p:spPr>
          <a:xfrm>
            <a:off x="744538" y="260350"/>
            <a:ext cx="7643812" cy="574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28600" y="423863"/>
            <a:ext cx="492125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oper Black" panose="0208090404030B020404" pitchFamily="18" charset="0"/>
                <a:ea typeface="Cambria Math" panose="02040503050406030204" pitchFamily="18" charset="0"/>
                <a:cs typeface="Aharoni" pitchFamily="2" charset="-79"/>
                <a:sym typeface="+mn-ea"/>
              </a:rPr>
              <a:t>DS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oper Black" panose="0208090404030B020404" pitchFamily="18" charset="0"/>
              <a:ea typeface="Batang" pitchFamily="18" charset="-127"/>
              <a:cs typeface="Aharoni" pitchFamily="2" charset="-79"/>
              <a:sym typeface="+mn-ea"/>
            </a:endParaRPr>
          </a:p>
        </p:txBody>
      </p:sp>
      <p:sp>
        <p:nvSpPr>
          <p:cNvPr id="1031" name="灯片编号占位符 5"/>
          <p:cNvSpPr txBox="1">
            <a:spLocks noChangeArrowheads="1"/>
          </p:cNvSpPr>
          <p:nvPr/>
        </p:nvSpPr>
        <p:spPr bwMode="auto">
          <a:xfrm>
            <a:off x="7265988" y="6448425"/>
            <a:ext cx="1150938" cy="365125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lvl="0" algn="ctr" eaLnBrk="1" hangingPunct="1">
              <a:buNone/>
            </a:pPr>
            <a:fld id="{9A0DB2DC-4C9A-4742-B13C-FB6460FD3503}" type="slidenum">
              <a:rPr lang="zh-CN" altLang="en-US" sz="1400" b="1" dirty="0">
                <a:solidFill>
                  <a:srgbClr val="4F6228"/>
                </a:solidFill>
                <a:latin typeface="Times New Roman" panose="02020603050405020304" pitchFamily="18" charset="0"/>
                <a:ea typeface="Gungsuh" pitchFamily="18" charset="-127"/>
              </a:rPr>
            </a:fld>
            <a:r>
              <a:rPr lang="en-US" altLang="zh-CN" sz="1400" b="1" dirty="0">
                <a:solidFill>
                  <a:srgbClr val="4F6228"/>
                </a:solidFill>
                <a:latin typeface="Times New Roman" panose="02020603050405020304" pitchFamily="18" charset="0"/>
                <a:ea typeface="Gungsuh" pitchFamily="18" charset="-127"/>
              </a:rPr>
              <a:t> / </a:t>
            </a:r>
            <a:r>
              <a:rPr lang="zh-CN" altLang="en-US" sz="1400" b="1" dirty="0">
                <a:solidFill>
                  <a:srgbClr val="4F6228"/>
                </a:solidFill>
                <a:latin typeface="Times New Roman" panose="02020603050405020304" pitchFamily="18" charset="0"/>
              </a:rPr>
              <a:t>12</a:t>
            </a:r>
            <a:r>
              <a:rPr lang="en-US" altLang="zh-CN" sz="1400" b="1" dirty="0">
                <a:solidFill>
                  <a:srgbClr val="4F6228"/>
                </a:solidFill>
                <a:latin typeface="Times New Roman" panose="02020603050405020304" pitchFamily="18" charset="0"/>
              </a:rPr>
              <a:t>9</a:t>
            </a:r>
            <a:endParaRPr lang="zh-CN" altLang="en-US" sz="1400" b="1" dirty="0">
              <a:solidFill>
                <a:srgbClr val="4F6228"/>
              </a:solidFill>
              <a:latin typeface="Times New Roman" panose="02020603050405020304" pitchFamily="18" charset="0"/>
              <a:ea typeface="Gungsuh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Times New Roman" panose="02020603050405020304" pitchFamily="18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ü"/>
        <a:defRPr sz="2400">
          <a:solidFill>
            <a:schemeClr val="tx1"/>
          </a:solidFill>
          <a:latin typeface="+mj-lt"/>
          <a:ea typeface="楷体_GB2312" pitchFamily="1" charset="-122"/>
        </a:defRPr>
      </a:lvl3pPr>
      <a:lvl4pPr marL="1600200" indent="-2286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–"/>
        <a:defRPr sz="22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»"/>
        <a:defRPr sz="22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4600" indent="-2286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»"/>
        <a:defRPr sz="22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800" indent="-2286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»"/>
        <a:defRPr sz="22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9000" indent="-2286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»"/>
        <a:defRPr sz="22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6200" indent="-2286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»"/>
        <a:defRPr sz="22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image" Target="../media/image38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37.wmf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02.xml"/><Relationship Id="rId1" Type="http://schemas.openxmlformats.org/officeDocument/2006/relationships/oleObject" Target="../embeddings/oleObject6.bin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9.xml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2" Type="http://schemas.openxmlformats.org/officeDocument/2006/relationships/image" Target="../media/image9.png"/><Relationship Id="rId1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tags" Target="../tags/tag49.xml"/><Relationship Id="rId4" Type="http://schemas.openxmlformats.org/officeDocument/2006/relationships/image" Target="../media/image10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image" Target="../media/image6.png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wmf"/><Relationship Id="rId2" Type="http://schemas.openxmlformats.org/officeDocument/2006/relationships/oleObject" Target="../embeddings/oleObject3.bin"/><Relationship Id="rId1" Type="http://schemas.openxmlformats.org/officeDocument/2006/relationships/tags" Target="../tags/tag6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oleObject" Target="../embeddings/oleObject5.bin"/><Relationship Id="rId2" Type="http://schemas.openxmlformats.org/officeDocument/2006/relationships/image" Target="../media/image17.png"/><Relationship Id="rId1" Type="http://schemas.openxmlformats.org/officeDocument/2006/relationships/oleObject" Target="../embeddings/oleObject4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image" Target="../media/image6.png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image" Target="../media/image1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91.xml"/><Relationship Id="rId1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Picture 5" descr="E:\2013.3.28\2014\shutterstock_93559594.jpg"/>
          <p:cNvPicPr>
            <a:picLocks noChangeAspect="1"/>
          </p:cNvPicPr>
          <p:nvPr/>
        </p:nvPicPr>
        <p:blipFill>
          <a:blip r:embed="rId1"/>
          <a:srcRect l="694" t="3844" r="3870" b="719"/>
          <a:stretch>
            <a:fillRect/>
          </a:stretch>
        </p:blipFill>
        <p:spPr>
          <a:xfrm>
            <a:off x="0" y="0"/>
            <a:ext cx="9180513" cy="688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 1"/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685800" y="2607806"/>
            <a:ext cx="7772400" cy="1470025"/>
          </a:xfrm>
          <a:prstGeom prst="rect">
            <a:avLst/>
          </a:prstGeom>
          <a:noFill/>
          <a:ln>
            <a:noFill/>
            <a:miter lim="800000"/>
          </a:ln>
          <a:effectLst/>
          <a:scene3d>
            <a:camera prst="orthographicFront"/>
            <a:lightRig rig="balanced" dir="t"/>
          </a:scene3d>
          <a:sp3d prstMaterial="plastic"/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第六章 图</a:t>
            </a:r>
            <a:endParaRPr kumimoji="0" lang="zh-CN" altLang="en-US" sz="5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29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边的权和网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olidFill>
                  <a:srgbClr val="FF090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权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(weight):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与边有关的数据信息，可代表一个顶点到另一个顶点的距离，耗费等。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边上带权的图称为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网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(network)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 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65275" y="2943225"/>
            <a:ext cx="2230438" cy="2746375"/>
            <a:chOff x="0" y="0"/>
            <a:chExt cx="2230437" cy="2746375"/>
          </a:xfrm>
        </p:grpSpPr>
        <p:grpSp>
          <p:nvGrpSpPr>
            <p:cNvPr id="12309" name="Group 47"/>
            <p:cNvGrpSpPr/>
            <p:nvPr/>
          </p:nvGrpSpPr>
          <p:grpSpPr>
            <a:xfrm>
              <a:off x="0" y="0"/>
              <a:ext cx="2230437" cy="2220912"/>
              <a:chOff x="0" y="0"/>
              <a:chExt cx="1405" cy="1399"/>
            </a:xfrm>
          </p:grpSpPr>
          <p:sp>
            <p:nvSpPr>
              <p:cNvPr id="12311" name="Line 48"/>
              <p:cNvSpPr/>
              <p:nvPr/>
            </p:nvSpPr>
            <p:spPr>
              <a:xfrm rot="3600000">
                <a:off x="-110" y="498"/>
                <a:ext cx="675" cy="381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12" name="Line 49"/>
              <p:cNvSpPr/>
              <p:nvPr/>
            </p:nvSpPr>
            <p:spPr>
              <a:xfrm rot="3600000" flipV="1">
                <a:off x="519" y="676"/>
                <a:ext cx="500" cy="86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13" name="Line 50"/>
              <p:cNvSpPr/>
              <p:nvPr/>
            </p:nvSpPr>
            <p:spPr>
              <a:xfrm rot="3600000" flipH="1" flipV="1">
                <a:off x="879" y="495"/>
                <a:ext cx="647" cy="373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14" name="Line 51"/>
              <p:cNvSpPr/>
              <p:nvPr/>
            </p:nvSpPr>
            <p:spPr>
              <a:xfrm>
                <a:off x="270" y="305"/>
                <a:ext cx="951" cy="11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15" name="Line 52"/>
              <p:cNvSpPr/>
              <p:nvPr/>
            </p:nvSpPr>
            <p:spPr>
              <a:xfrm rot="3600000">
                <a:off x="600" y="63"/>
                <a:ext cx="238" cy="1255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16" name="Line 53"/>
              <p:cNvSpPr/>
              <p:nvPr/>
            </p:nvSpPr>
            <p:spPr>
              <a:xfrm rot="7200000" flipH="1">
                <a:off x="621" y="49"/>
                <a:ext cx="242" cy="1322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17" name="Oval 54"/>
              <p:cNvSpPr/>
              <p:nvPr/>
            </p:nvSpPr>
            <p:spPr>
              <a:xfrm>
                <a:off x="87" y="156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A</a:t>
                </a:r>
                <a:endParaRPr lang="zh-CN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18" name="Oval 55"/>
              <p:cNvSpPr/>
              <p:nvPr/>
            </p:nvSpPr>
            <p:spPr>
              <a:xfrm>
                <a:off x="87" y="957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B</a:t>
                </a:r>
                <a:endParaRPr lang="zh-CN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19" name="Oval 56"/>
              <p:cNvSpPr/>
              <p:nvPr/>
            </p:nvSpPr>
            <p:spPr>
              <a:xfrm>
                <a:off x="603" y="557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E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20" name="Oval 57"/>
              <p:cNvSpPr/>
              <p:nvPr/>
            </p:nvSpPr>
            <p:spPr>
              <a:xfrm>
                <a:off x="1076" y="956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D</a:t>
                </a:r>
                <a:endParaRPr lang="zh-CN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21" name="Oval 58"/>
              <p:cNvSpPr/>
              <p:nvPr/>
            </p:nvSpPr>
            <p:spPr>
              <a:xfrm>
                <a:off x="1076" y="156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C</a:t>
                </a:r>
                <a:endParaRPr lang="zh-CN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22" name="Text Box 59"/>
              <p:cNvSpPr txBox="1"/>
              <p:nvPr/>
            </p:nvSpPr>
            <p:spPr>
              <a:xfrm>
                <a:off x="689" y="0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23" name="Text Box 60"/>
              <p:cNvSpPr txBox="1"/>
              <p:nvPr/>
            </p:nvSpPr>
            <p:spPr>
              <a:xfrm>
                <a:off x="729" y="1169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7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24" name="Text Box 61"/>
              <p:cNvSpPr txBox="1"/>
              <p:nvPr/>
            </p:nvSpPr>
            <p:spPr>
              <a:xfrm>
                <a:off x="0" y="599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25" name="Text Box 62"/>
              <p:cNvSpPr txBox="1"/>
              <p:nvPr/>
            </p:nvSpPr>
            <p:spPr>
              <a:xfrm>
                <a:off x="1309" y="605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26" name="Text Box 63"/>
              <p:cNvSpPr txBox="1"/>
              <p:nvPr/>
            </p:nvSpPr>
            <p:spPr>
              <a:xfrm>
                <a:off x="367" y="695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27" name="Text Box 64"/>
              <p:cNvSpPr txBox="1"/>
              <p:nvPr/>
            </p:nvSpPr>
            <p:spPr>
              <a:xfrm>
                <a:off x="558" y="345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28" name="Text Box 65"/>
              <p:cNvSpPr txBox="1"/>
              <p:nvPr/>
            </p:nvSpPr>
            <p:spPr>
              <a:xfrm>
                <a:off x="807" y="356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29" name="Text Box 66"/>
              <p:cNvSpPr txBox="1"/>
              <p:nvPr/>
            </p:nvSpPr>
            <p:spPr>
              <a:xfrm>
                <a:off x="977" y="695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8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310" name="Text Box 82"/>
            <p:cNvSpPr txBox="1"/>
            <p:nvPr/>
          </p:nvSpPr>
          <p:spPr>
            <a:xfrm>
              <a:off x="265112" y="2286000"/>
              <a:ext cx="1795463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无向网</a:t>
              </a:r>
              <a:endPara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2"/>
          <p:cNvGrpSpPr/>
          <p:nvPr/>
        </p:nvGrpSpPr>
        <p:grpSpPr>
          <a:xfrm>
            <a:off x="4710113" y="2924175"/>
            <a:ext cx="1949450" cy="2733729"/>
            <a:chOff x="0" y="0"/>
            <a:chExt cx="1949450" cy="2734047"/>
          </a:xfrm>
        </p:grpSpPr>
        <p:grpSp>
          <p:nvGrpSpPr>
            <p:cNvPr id="12294" name="Group 67"/>
            <p:cNvGrpSpPr/>
            <p:nvPr/>
          </p:nvGrpSpPr>
          <p:grpSpPr>
            <a:xfrm>
              <a:off x="0" y="0"/>
              <a:ext cx="1949450" cy="2051050"/>
              <a:chOff x="0" y="0"/>
              <a:chExt cx="1228" cy="1292"/>
            </a:xfrm>
          </p:grpSpPr>
          <p:sp>
            <p:nvSpPr>
              <p:cNvPr id="12296" name="Line 68"/>
              <p:cNvSpPr/>
              <p:nvPr/>
            </p:nvSpPr>
            <p:spPr>
              <a:xfrm rot="3600000" flipV="1">
                <a:off x="447" y="-6"/>
                <a:ext cx="336" cy="576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2297" name="Line 69"/>
              <p:cNvSpPr/>
              <p:nvPr/>
            </p:nvSpPr>
            <p:spPr>
              <a:xfrm rot="3600000" flipV="1">
                <a:off x="453" y="79"/>
                <a:ext cx="336" cy="576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12298" name="Line 70"/>
              <p:cNvSpPr/>
              <p:nvPr/>
            </p:nvSpPr>
            <p:spPr>
              <a:xfrm rot="3600000" flipH="1" flipV="1">
                <a:off x="-82" y="692"/>
                <a:ext cx="781" cy="8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12299" name="Line 71"/>
              <p:cNvSpPr/>
              <p:nvPr/>
            </p:nvSpPr>
            <p:spPr>
              <a:xfrm rot="3600000" flipH="1" flipV="1">
                <a:off x="641" y="426"/>
                <a:ext cx="332" cy="65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2300" name="Line 72"/>
              <p:cNvSpPr/>
              <p:nvPr/>
            </p:nvSpPr>
            <p:spPr>
              <a:xfrm rot="3600000" flipH="1" flipV="1">
                <a:off x="737" y="423"/>
                <a:ext cx="332" cy="65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12301" name="Oval 73"/>
              <p:cNvSpPr/>
              <p:nvPr/>
            </p:nvSpPr>
            <p:spPr>
              <a:xfrm>
                <a:off x="923" y="190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B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02" name="Oval 74"/>
              <p:cNvSpPr/>
              <p:nvPr/>
            </p:nvSpPr>
            <p:spPr>
              <a:xfrm>
                <a:off x="469" y="998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03" name="Oval 75"/>
              <p:cNvSpPr/>
              <p:nvPr/>
            </p:nvSpPr>
            <p:spPr>
              <a:xfrm>
                <a:off x="0" y="191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A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04" name="Rectangle 76"/>
              <p:cNvSpPr/>
              <p:nvPr/>
            </p:nvSpPr>
            <p:spPr>
              <a:xfrm>
                <a:off x="501" y="0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05" name="Rectangle 77"/>
              <p:cNvSpPr/>
              <p:nvPr/>
            </p:nvSpPr>
            <p:spPr>
              <a:xfrm>
                <a:off x="100" y="638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06" name="Rectangle 78"/>
              <p:cNvSpPr/>
              <p:nvPr/>
            </p:nvSpPr>
            <p:spPr>
              <a:xfrm>
                <a:off x="405" y="412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07" name="Rectangle 79"/>
              <p:cNvSpPr/>
              <p:nvPr/>
            </p:nvSpPr>
            <p:spPr>
              <a:xfrm>
                <a:off x="643" y="604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08" name="Rectangle 80"/>
              <p:cNvSpPr/>
              <p:nvPr/>
            </p:nvSpPr>
            <p:spPr>
              <a:xfrm>
                <a:off x="981" y="695"/>
                <a:ext cx="96" cy="2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295" name="Text Box 83"/>
            <p:cNvSpPr txBox="1"/>
            <p:nvPr/>
          </p:nvSpPr>
          <p:spPr>
            <a:xfrm>
              <a:off x="89218" y="2273618"/>
              <a:ext cx="1795462" cy="4604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有向网</a:t>
              </a:r>
              <a:endPara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最短路径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981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algn="just" eaLnBrk="1" hangingPunct="1">
              <a:lnSpc>
                <a:spcPct val="11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所有顶点对之间的最短路径是指：对于给定的有向网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G=(V,E),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中任意一对顶点有序对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u,v(u≠v),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找出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的最短距离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 eaLnBrk="1" hangingPunct="1">
              <a:lnSpc>
                <a:spcPct val="11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 eaLnBrk="1" hangingPunct="1">
              <a:lnSpc>
                <a:spcPct val="11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轮流以每一个顶点为源点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重复执行迪杰斯特拉算法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即可求得每一对顶点之间的最短路径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总的时间复杂度为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 eaLnBrk="1" hangingPunct="1">
              <a:lnSpc>
                <a:spcPct val="11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用弗洛伊德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Floyd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算法来实现此功能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时间复杂度仍为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O(n</a:t>
            </a:r>
            <a:r>
              <a:rPr lang="en-US" altLang="zh-CN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但该方法比调用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次迪杰斯特拉方法更直观一些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0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9811">
                                            <p:txEl>
                                              <p:charRg st="0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64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9811">
                                            <p:txEl>
                                              <p:charRg st="64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69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9811">
                                            <p:txEl>
                                              <p:charRg st="69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charRg st="126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9811">
                                            <p:txEl>
                                              <p:charRg st="126" end="1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最短路径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083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采用邻接矩阵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cost[N][N]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来存储带权有向图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算法思想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N*N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的矩阵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A[N][N]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，其中除对角线的元素都等于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外，其它元素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A[i][j]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的值表示顶点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的最短路径长度。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以任意两个顶点之间的有向边的权值作为路径长度，没有有向边时，路径长度为∞，此时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A[i][j]=cost[i][j],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以后逐步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在原路径中加入其它顶点作为中间顶点，如果增加中间顶点后，得到的路径比原来的路径长度减少了，则以此新路径代替原路径，修改矩阵元素。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0835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25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0835">
                                            <p:txEl>
                                              <p:charRg st="25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31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0835">
                                            <p:txEl>
                                              <p:charRg st="31" end="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charRg st="95" end="2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0835">
                                            <p:txEl>
                                              <p:charRg st="95" end="2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最短路径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185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115000"/>
              </a:lnSpc>
              <a:spcBef>
                <a:spcPct val="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实现步骤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>
              <a:lnSpc>
                <a:spcPct val="115000"/>
              </a:lnSpc>
              <a:spcBef>
                <a:spcPct val="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步，让所有边上加入中间顶点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A[i][j]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A[i][0]+A[0][j]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中较小的值作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A[i][j]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>
              <a:lnSpc>
                <a:spcPct val="115000"/>
              </a:lnSpc>
              <a:spcBef>
                <a:spcPct val="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步，让所有边上加入中间顶点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A[i][j]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A[i][1]+A[1][j]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中较小的值，为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A[i][j]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>
              <a:lnSpc>
                <a:spcPct val="115000"/>
              </a:lnSpc>
              <a:spcBef>
                <a:spcPct val="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如此进行下去，当第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步完成后，得到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A[i][j],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即为所求结果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A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[i][j]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的最短距离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15000"/>
              </a:lnSpc>
              <a:spcBef>
                <a:spcPct val="5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Floyd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算法描述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57250" lvl="2" indent="0" eaLnBrk="1" hangingPunct="1">
              <a:lnSpc>
                <a:spcPct val="115000"/>
              </a:lnSpc>
              <a:spcBef>
                <a:spcPct val="50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(-1)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[i][j]=cost[i][j];               //cost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为图的邻接矩阵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57250" lvl="2" indent="0" eaLnBrk="1" hangingPunct="1">
              <a:lnSpc>
                <a:spcPct val="115000"/>
              </a:lnSpc>
              <a:spcBef>
                <a:spcPct val="50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(k)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[i][j]=min{A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(k-1)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[i][j], A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(k-1)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[i][k]+A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(k-1)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[k][j]}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857250" lvl="2" indent="0" eaLnBrk="1" hangingPunct="1">
              <a:lnSpc>
                <a:spcPct val="115000"/>
              </a:lnSpc>
              <a:spcBef>
                <a:spcPct val="5000"/>
              </a:spcBef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其中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k=0,1,2,…, n-1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3908" name="AutoShape 3"/>
          <p:cNvSpPr/>
          <p:nvPr/>
        </p:nvSpPr>
        <p:spPr>
          <a:xfrm>
            <a:off x="917575" y="4797425"/>
            <a:ext cx="125413" cy="1152525"/>
          </a:xfrm>
          <a:prstGeom prst="leftBrace">
            <a:avLst>
              <a:gd name="adj1" fmla="val 91898"/>
              <a:gd name="adj2" fmla="val 50000"/>
            </a:avLst>
          </a:prstGeom>
          <a:noFill/>
          <a:ln w="254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3200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185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charRg st="5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1859">
                                            <p:txEl>
                                              <p:charRg st="5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charRg st="63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1859">
                                            <p:txEl>
                                              <p:charRg st="63" end="1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charRg st="122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1859">
                                            <p:txEl>
                                              <p:charRg st="122" end="1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charRg st="178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21859">
                                            <p:txEl>
                                              <p:charRg st="178" end="1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charRg st="190" end="2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1859">
                                            <p:txEl>
                                              <p:charRg st="190" end="2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charRg st="243" end="3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1859">
                                            <p:txEl>
                                              <p:charRg st="243" end="3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charRg st="302" end="3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1859">
                                            <p:txEl>
                                              <p:charRg st="302" end="3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最短路径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595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Floyd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算法求最短路径的过程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24932" name="Group 4"/>
          <p:cNvGraphicFramePr>
            <a:graphicFrameLocks noGrp="1"/>
          </p:cNvGraphicFramePr>
          <p:nvPr/>
        </p:nvGraphicFramePr>
        <p:xfrm>
          <a:off x="838200" y="2276475"/>
          <a:ext cx="2016125" cy="4176713"/>
        </p:xfrm>
        <a:graphic>
          <a:graphicData uri="http://schemas.openxmlformats.org/drawingml/2006/table">
            <a:tbl>
              <a:tblPr/>
              <a:tblGrid>
                <a:gridCol w="681038"/>
                <a:gridCol w="663575"/>
                <a:gridCol w="671512"/>
              </a:tblGrid>
              <a:tr h="407988">
                <a:tc gridSpan="3"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(-1)</a:t>
                      </a:r>
                      <a:endParaRPr kumimoji="0" lang="en-US" altLang="zh-CN" sz="2400" b="1" i="0" u="none" strike="noStrike" cap="none" normalizeH="0" baseline="3000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47625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 gridSpan="3"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(-1)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4976" name="Group 48"/>
          <p:cNvGraphicFramePr>
            <a:graphicFrameLocks noGrp="1"/>
          </p:cNvGraphicFramePr>
          <p:nvPr/>
        </p:nvGraphicFramePr>
        <p:xfrm>
          <a:off x="179388" y="2276475"/>
          <a:ext cx="658813" cy="4181476"/>
        </p:xfrm>
        <a:graphic>
          <a:graphicData uri="http://schemas.openxmlformats.org/drawingml/2006/table">
            <a:tbl>
              <a:tblPr/>
              <a:tblGrid>
                <a:gridCol w="658812"/>
              </a:tblGrid>
              <a:tr h="890439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095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46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23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775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758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966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4996" name="Group 68"/>
          <p:cNvGraphicFramePr>
            <a:graphicFrameLocks noGrp="1"/>
          </p:cNvGraphicFramePr>
          <p:nvPr/>
        </p:nvGraphicFramePr>
        <p:xfrm>
          <a:off x="2855913" y="2276475"/>
          <a:ext cx="2016125" cy="4176713"/>
        </p:xfrm>
        <a:graphic>
          <a:graphicData uri="http://schemas.openxmlformats.org/drawingml/2006/table">
            <a:tbl>
              <a:tblPr/>
              <a:tblGrid>
                <a:gridCol w="681037"/>
                <a:gridCol w="663575"/>
                <a:gridCol w="671513"/>
              </a:tblGrid>
              <a:tr h="400050">
                <a:tc gridSpan="3"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(0)</a:t>
                      </a:r>
                      <a:endParaRPr kumimoji="0" lang="en-US" altLang="zh-CN" sz="24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47625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90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90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 gridSpan="3"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(0)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9413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CAB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5040" name="Group 112"/>
          <p:cNvGraphicFramePr>
            <a:graphicFrameLocks noGrp="1"/>
          </p:cNvGraphicFramePr>
          <p:nvPr/>
        </p:nvGraphicFramePr>
        <p:xfrm>
          <a:off x="4872038" y="2276475"/>
          <a:ext cx="2016125" cy="4176713"/>
        </p:xfrm>
        <a:graphic>
          <a:graphicData uri="http://schemas.openxmlformats.org/drawingml/2006/table">
            <a:tbl>
              <a:tblPr/>
              <a:tblGrid>
                <a:gridCol w="681037"/>
                <a:gridCol w="663575"/>
                <a:gridCol w="671513"/>
              </a:tblGrid>
              <a:tr h="407988">
                <a:tc gridSpan="3"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(1)</a:t>
                      </a:r>
                      <a:endParaRPr kumimoji="0" lang="en-US" altLang="zh-CN" sz="24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47625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90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90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 gridSpan="3"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(1)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CAB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5084" name="Group 156"/>
          <p:cNvGraphicFramePr>
            <a:graphicFrameLocks noGrp="1"/>
          </p:cNvGraphicFramePr>
          <p:nvPr/>
        </p:nvGraphicFramePr>
        <p:xfrm>
          <a:off x="6877050" y="2276475"/>
          <a:ext cx="2016125" cy="4176713"/>
        </p:xfrm>
        <a:graphic>
          <a:graphicData uri="http://schemas.openxmlformats.org/drawingml/2006/table">
            <a:tbl>
              <a:tblPr/>
              <a:tblGrid>
                <a:gridCol w="681038"/>
                <a:gridCol w="663575"/>
                <a:gridCol w="671512"/>
              </a:tblGrid>
              <a:tr h="407988">
                <a:tc gridSpan="3"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r>
                        <a:rPr kumimoji="0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(2)</a:t>
                      </a:r>
                      <a:endParaRPr kumimoji="0" lang="en-US" altLang="zh-CN" sz="24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47625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90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90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 gridSpan="3"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(2)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90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90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90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ABC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90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90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BCA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90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90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090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090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90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90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909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CAB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90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0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90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3087" name="矩形 2"/>
          <p:cNvSpPr>
            <a:spLocks noChangeArrowheads="1"/>
          </p:cNvSpPr>
          <p:nvPr/>
        </p:nvSpPr>
        <p:spPr bwMode="auto">
          <a:xfrm>
            <a:off x="6022340" y="189230"/>
            <a:ext cx="2785745" cy="1944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FF"/>
            </a:solidFill>
            <a:bevel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26160" name="组合 1"/>
          <p:cNvGrpSpPr/>
          <p:nvPr/>
        </p:nvGrpSpPr>
        <p:grpSpPr>
          <a:xfrm rot="0">
            <a:off x="6036946" y="260985"/>
            <a:ext cx="2854959" cy="1800860"/>
            <a:chOff x="169495" y="0"/>
            <a:chExt cx="2854097" cy="1800225"/>
          </a:xfrm>
        </p:grpSpPr>
        <p:grpSp>
          <p:nvGrpSpPr>
            <p:cNvPr id="126161" name="Group 200"/>
            <p:cNvGrpSpPr/>
            <p:nvPr/>
          </p:nvGrpSpPr>
          <p:grpSpPr>
            <a:xfrm>
              <a:off x="577355" y="0"/>
              <a:ext cx="1979613" cy="1800225"/>
              <a:chOff x="69" y="0"/>
              <a:chExt cx="1247" cy="1134"/>
            </a:xfrm>
          </p:grpSpPr>
          <p:sp>
            <p:nvSpPr>
              <p:cNvPr id="126165" name="Oval 201"/>
              <p:cNvSpPr/>
              <p:nvPr/>
            </p:nvSpPr>
            <p:spPr>
              <a:xfrm>
                <a:off x="932" y="111"/>
                <a:ext cx="384" cy="371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000" b="1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166" name="Oval 202"/>
              <p:cNvSpPr/>
              <p:nvPr/>
            </p:nvSpPr>
            <p:spPr>
              <a:xfrm>
                <a:off x="499" y="762"/>
                <a:ext cx="385" cy="372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000" b="1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167" name="Oval 203"/>
              <p:cNvSpPr/>
              <p:nvPr/>
            </p:nvSpPr>
            <p:spPr>
              <a:xfrm>
                <a:off x="69" y="110"/>
                <a:ext cx="384" cy="373"/>
              </a:xfrm>
              <a:prstGeom prst="ellipse">
                <a:avLst/>
              </a:prstGeom>
              <a:noFill/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000" b="1" baseline="-250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168" name="Line 204"/>
              <p:cNvSpPr/>
              <p:nvPr/>
            </p:nvSpPr>
            <p:spPr>
              <a:xfrm>
                <a:off x="452" y="251"/>
                <a:ext cx="480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26169" name="Line 205"/>
              <p:cNvSpPr/>
              <p:nvPr/>
            </p:nvSpPr>
            <p:spPr>
              <a:xfrm flipH="1" flipV="1">
                <a:off x="452" y="344"/>
                <a:ext cx="480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26170" name="Line 206"/>
              <p:cNvSpPr/>
              <p:nvPr/>
            </p:nvSpPr>
            <p:spPr>
              <a:xfrm flipH="1" flipV="1">
                <a:off x="349" y="449"/>
                <a:ext cx="248" cy="325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26171" name="Line 207"/>
              <p:cNvSpPr/>
              <p:nvPr/>
            </p:nvSpPr>
            <p:spPr>
              <a:xfrm flipH="1">
                <a:off x="788" y="483"/>
                <a:ext cx="241" cy="279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26172" name="Line 208"/>
              <p:cNvSpPr/>
              <p:nvPr/>
            </p:nvSpPr>
            <p:spPr>
              <a:xfrm>
                <a:off x="211" y="492"/>
                <a:ext cx="296" cy="37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26173" name="Text Box 209"/>
              <p:cNvSpPr txBox="1"/>
              <p:nvPr/>
            </p:nvSpPr>
            <p:spPr>
              <a:xfrm>
                <a:off x="590" y="318"/>
                <a:ext cx="289" cy="2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10800" rIns="0" bIns="1080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174" name="Text Box 210"/>
              <p:cNvSpPr txBox="1"/>
              <p:nvPr/>
            </p:nvSpPr>
            <p:spPr>
              <a:xfrm>
                <a:off x="590" y="0"/>
                <a:ext cx="289" cy="2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10800" rIns="0" bIns="1080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175" name="Text Box 211"/>
              <p:cNvSpPr txBox="1"/>
              <p:nvPr/>
            </p:nvSpPr>
            <p:spPr>
              <a:xfrm>
                <a:off x="884" y="499"/>
                <a:ext cx="289" cy="2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10800" rIns="0" bIns="1080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176" name="Text Box 212"/>
              <p:cNvSpPr txBox="1"/>
              <p:nvPr/>
            </p:nvSpPr>
            <p:spPr>
              <a:xfrm>
                <a:off x="91" y="635"/>
                <a:ext cx="288" cy="2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10800" rIns="0" bIns="1080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11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6177" name="Text Box 213"/>
              <p:cNvSpPr txBox="1"/>
              <p:nvPr/>
            </p:nvSpPr>
            <p:spPr>
              <a:xfrm>
                <a:off x="409" y="482"/>
                <a:ext cx="288" cy="20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10800" rIns="0" bIns="1080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6162" name="Text Box 214"/>
            <p:cNvSpPr txBox="1"/>
            <p:nvPr/>
          </p:nvSpPr>
          <p:spPr>
            <a:xfrm>
              <a:off x="169495" y="293901"/>
              <a:ext cx="504673" cy="3180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18000" tIns="0" rIns="18000" bIns="1080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63" name="Text Box 215"/>
            <p:cNvSpPr txBox="1"/>
            <p:nvPr/>
          </p:nvSpPr>
          <p:spPr>
            <a:xfrm>
              <a:off x="1727820" y="1368177"/>
              <a:ext cx="647700" cy="31868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8000" tIns="0" rIns="18000" bIns="1080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64" name="Text Box 216"/>
            <p:cNvSpPr txBox="1"/>
            <p:nvPr/>
          </p:nvSpPr>
          <p:spPr>
            <a:xfrm>
              <a:off x="2375892" y="329415"/>
              <a:ext cx="647700" cy="31868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8000" tIns="0" rIns="18000" bIns="1080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984250" y="3994150"/>
            <a:ext cx="360363" cy="358775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92275" y="3178175"/>
            <a:ext cx="358775" cy="360363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356100" y="3573463"/>
            <a:ext cx="360363" cy="360362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708400" y="3165475"/>
            <a:ext cx="358775" cy="360363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41900" y="4005263"/>
            <a:ext cx="360363" cy="360362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72225" y="3597275"/>
            <a:ext cx="360363" cy="360363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125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25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拓扑排序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523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一个无环的有向图称为有向无环图，简称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图。注意有向树、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图和有向图的区别。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5236" name="Group 4"/>
          <p:cNvPicPr>
            <a:picLocks noChangeAspect="1"/>
          </p:cNvPicPr>
          <p:nvPr/>
        </p:nvPicPr>
        <p:blipFill>
          <a:blip r:embed="rId1"/>
          <a:srcRect l="36935" r="39339"/>
          <a:stretch>
            <a:fillRect/>
          </a:stretch>
        </p:blipFill>
        <p:spPr>
          <a:xfrm>
            <a:off x="3560763" y="2263775"/>
            <a:ext cx="1743075" cy="1670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7" name="Rectangle 38"/>
          <p:cNvSpPr/>
          <p:nvPr/>
        </p:nvSpPr>
        <p:spPr>
          <a:xfrm>
            <a:off x="1339850" y="4149725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有向图                     </a:t>
            </a:r>
            <a:r>
              <a:rPr lang="en-US" altLang="zh-CN" dirty="0">
                <a:latin typeface="Times New Roman" panose="02020603050405020304" pitchFamily="18" charset="0"/>
              </a:rPr>
              <a:t>DAG</a:t>
            </a:r>
            <a:r>
              <a:rPr lang="zh-CN" altLang="en-US" dirty="0">
                <a:latin typeface="Times New Roman" panose="02020603050405020304" pitchFamily="18" charset="0"/>
              </a:rPr>
              <a:t>图                   有向树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95238" name="Group 4"/>
          <p:cNvPicPr>
            <a:picLocks noChangeAspect="1"/>
          </p:cNvPicPr>
          <p:nvPr/>
        </p:nvPicPr>
        <p:blipFill>
          <a:blip r:embed="rId1"/>
          <a:srcRect l="74843"/>
          <a:stretch>
            <a:fillRect/>
          </a:stretch>
        </p:blipFill>
        <p:spPr>
          <a:xfrm>
            <a:off x="971550" y="2335213"/>
            <a:ext cx="1847850" cy="1670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9" name="Group 4"/>
          <p:cNvPicPr>
            <a:picLocks noChangeAspect="1"/>
          </p:cNvPicPr>
          <p:nvPr/>
        </p:nvPicPr>
        <p:blipFill>
          <a:blip r:embed="rId1"/>
          <a:srcRect r="73634"/>
          <a:stretch>
            <a:fillRect/>
          </a:stretch>
        </p:blipFill>
        <p:spPr>
          <a:xfrm>
            <a:off x="5795963" y="2349500"/>
            <a:ext cx="1936750" cy="1670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拓扑排序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8"/>
            <a:ext cx="8785225" cy="54721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有向无环图可以用来描述含有公共子式的表达式。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例如表达式：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a+b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)×(b×(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c+d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))+(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c+d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)×e)×((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c+d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)×e) 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4212" name="Rectangle 3"/>
          <p:cNvSpPr/>
          <p:nvPr/>
        </p:nvSpPr>
        <p:spPr>
          <a:xfrm>
            <a:off x="633413" y="5300663"/>
            <a:ext cx="3783012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dirty="0">
                <a:latin typeface="Arial" panose="020B0604020202020204" pitchFamily="34" charset="0"/>
              </a:rPr>
              <a:t>二叉树</a:t>
            </a:r>
            <a:r>
              <a:rPr lang="zh-CN" altLang="en-US" dirty="0">
                <a:latin typeface="Arial" panose="020B0604020202020204" pitchFamily="34" charset="0"/>
              </a:rPr>
              <a:t>中序</a:t>
            </a:r>
            <a:r>
              <a:rPr lang="zh-CN" altLang="zh-CN" dirty="0">
                <a:latin typeface="Arial" panose="020B0604020202020204" pitchFamily="34" charset="0"/>
              </a:rPr>
              <a:t>描述表达式 	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pic>
        <p:nvPicPr>
          <p:cNvPr id="94213" name="Picture 2"/>
          <p:cNvPicPr>
            <a:picLocks noChangeAspect="1"/>
          </p:cNvPicPr>
          <p:nvPr/>
        </p:nvPicPr>
        <p:blipFill>
          <a:blip r:embed="rId1"/>
          <a:srcRect l="3226" t="5640"/>
          <a:stretch>
            <a:fillRect/>
          </a:stretch>
        </p:blipFill>
        <p:spPr>
          <a:xfrm>
            <a:off x="346075" y="2276475"/>
            <a:ext cx="4368800" cy="295275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4214" name="Picture 3"/>
          <p:cNvPicPr>
            <a:picLocks noChangeAspect="1"/>
          </p:cNvPicPr>
          <p:nvPr/>
        </p:nvPicPr>
        <p:blipFill>
          <a:blip r:embed="rId2"/>
          <a:srcRect l="5219" t="5424" r="4279" b="4761"/>
          <a:stretch>
            <a:fillRect/>
          </a:stretch>
        </p:blipFill>
        <p:spPr>
          <a:xfrm>
            <a:off x="5049838" y="2276475"/>
            <a:ext cx="3698875" cy="2952750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94215" name="Rectangle 3"/>
          <p:cNvSpPr/>
          <p:nvPr/>
        </p:nvSpPr>
        <p:spPr>
          <a:xfrm>
            <a:off x="5472113" y="5300663"/>
            <a:ext cx="30099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dirty="0">
                <a:latin typeface="Arial" panose="020B0604020202020204" pitchFamily="34" charset="0"/>
              </a:rPr>
              <a:t>有向无环图描述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4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4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/>
      <p:bldP spid="9421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拓扑排序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625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拓扑排序：由集合的一个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偏序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部分可比较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得到集合的一个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全部可比较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的操作。形成一个线性有序序列，使得所有要求的前趋、后继关系都能得到满足。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一个偏序的有向无环图常用于表示流程图，图中的顶点称之为活动，弧表示活动间优先关系，这种图称为顶点表示活动的网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(Activity On Vertex network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AOV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有些顶点之间没有次序要求，它们在拓扑有序序列中的位置可以任意颠倒，所以拓扑排序的结果一般并不是唯一的。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57694" y="2424286"/>
            <a:ext cx="2782257" cy="1724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2" y="2424286"/>
            <a:ext cx="2819375" cy="17247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charRg st="0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259">
                                            <p:txEl>
                                              <p:charRg st="0" end="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charRg st="79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6259">
                                            <p:txEl>
                                              <p:charRg st="79" end="1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charRg st="168" end="2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6259">
                                            <p:txEl>
                                              <p:charRg st="168" end="2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拓扑排序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98307" name="Group 3"/>
          <p:cNvGrpSpPr/>
          <p:nvPr/>
        </p:nvGrpSpPr>
        <p:grpSpPr>
          <a:xfrm>
            <a:off x="4854575" y="1065213"/>
            <a:ext cx="4038600" cy="5027612"/>
            <a:chOff x="0" y="0"/>
            <a:chExt cx="2544" cy="3167"/>
          </a:xfrm>
        </p:grpSpPr>
        <p:sp>
          <p:nvSpPr>
            <p:cNvPr id="98338" name="Text Box 4"/>
            <p:cNvSpPr txBox="1"/>
            <p:nvPr/>
          </p:nvSpPr>
          <p:spPr>
            <a:xfrm>
              <a:off x="0" y="239"/>
              <a:ext cx="480" cy="2927"/>
            </a:xfrm>
            <a:prstGeom prst="rect">
              <a:avLst/>
            </a:prstGeom>
            <a:noFill/>
            <a:ln w="12700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C1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C2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C3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C4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C5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C6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C7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C8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C9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C10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C11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C12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98339" name="Text Box 5"/>
            <p:cNvSpPr txBox="1"/>
            <p:nvPr/>
          </p:nvSpPr>
          <p:spPr>
            <a:xfrm>
              <a:off x="480" y="240"/>
              <a:ext cx="1200" cy="2927"/>
            </a:xfrm>
            <a:prstGeom prst="rect">
              <a:avLst/>
            </a:prstGeom>
            <a:noFill/>
            <a:ln w="12700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程序设计</a:t>
              </a:r>
              <a:endParaRPr lang="zh-CN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离散数学</a:t>
              </a:r>
              <a:endParaRPr lang="zh-CN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数据结构</a:t>
              </a:r>
              <a:endParaRPr lang="zh-CN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汇编语言</a:t>
              </a:r>
              <a:endParaRPr lang="zh-CN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算法分析</a:t>
              </a:r>
              <a:endParaRPr lang="zh-CN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计算机原理</a:t>
              </a:r>
              <a:endParaRPr lang="zh-CN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编译方法</a:t>
              </a:r>
              <a:endParaRPr lang="zh-CN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操作系统</a:t>
              </a:r>
              <a:endParaRPr lang="zh-CN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高等数学</a:t>
              </a:r>
              <a:endParaRPr lang="zh-CN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线性代数</a:t>
              </a:r>
              <a:endParaRPr lang="zh-CN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电子电路</a:t>
              </a:r>
              <a:endParaRPr lang="zh-CN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数值分析</a:t>
              </a:r>
              <a:endParaRPr lang="zh-CN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98340" name="Text Box 6"/>
            <p:cNvSpPr txBox="1"/>
            <p:nvPr/>
          </p:nvSpPr>
          <p:spPr>
            <a:xfrm>
              <a:off x="1680" y="240"/>
              <a:ext cx="864" cy="2927"/>
            </a:xfrm>
            <a:prstGeom prst="rect">
              <a:avLst/>
            </a:prstGeom>
            <a:noFill/>
            <a:ln w="12700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>
                  <a:latin typeface="Times New Roman" panose="02020603050405020304" pitchFamily="18" charset="0"/>
                </a:rPr>
                <a:t>无</a:t>
              </a:r>
              <a:endParaRPr lang="zh-CN" altLang="en-US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</a:rPr>
                <a:t>C1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C1,C2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C1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C3,C4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C11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C5,C3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C3,C6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zh-CN" altLang="en-US" sz="2000" dirty="0">
                  <a:latin typeface="Times New Roman" panose="02020603050405020304" pitchFamily="18" charset="0"/>
                </a:rPr>
                <a:t>无</a:t>
              </a:r>
              <a:endParaRPr lang="zh-CN" altLang="en-US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C9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C9</a:t>
              </a:r>
              <a:endParaRPr lang="en-US" altLang="zh-CN" sz="2000" dirty="0">
                <a:latin typeface="Times New Roman" panose="02020603050405020304" pitchFamily="18" charset="0"/>
              </a:endParaRPr>
            </a:p>
            <a:p>
              <a:pPr marL="0" lvl="0" indent="0" algn="ctr">
                <a:lnSpc>
                  <a:spcPct val="115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</a:rPr>
                <a:t>C9,C10,C1</a:t>
              </a:r>
              <a:endParaRPr lang="en-US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98341" name="Text Box 7"/>
            <p:cNvSpPr txBox="1"/>
            <p:nvPr/>
          </p:nvSpPr>
          <p:spPr>
            <a:xfrm>
              <a:off x="0" y="0"/>
              <a:ext cx="2544" cy="239"/>
            </a:xfrm>
            <a:prstGeom prst="rect">
              <a:avLst/>
            </a:prstGeom>
            <a:noFill/>
            <a:ln w="12700" cap="rnd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zh-CN" sz="1800" dirty="0">
                  <a:latin typeface="Times New Roman" panose="02020603050405020304" pitchFamily="18" charset="0"/>
                </a:rPr>
                <a:t>课程编号   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  </a:t>
              </a:r>
              <a:r>
                <a:rPr lang="zh-CN" altLang="zh-CN" sz="1800" dirty="0">
                  <a:latin typeface="Times New Roman" panose="02020603050405020304" pitchFamily="18" charset="0"/>
                </a:rPr>
                <a:t>课程名称     </a:t>
              </a:r>
              <a:r>
                <a:rPr lang="en-US" altLang="zh-CN" sz="1800" dirty="0">
                  <a:latin typeface="Times New Roman" panose="02020603050405020304" pitchFamily="18" charset="0"/>
                </a:rPr>
                <a:t>      </a:t>
              </a:r>
              <a:r>
                <a:rPr lang="zh-CN" altLang="zh-CN" sz="1800" dirty="0">
                  <a:latin typeface="Times New Roman" panose="02020603050405020304" pitchFamily="18" charset="0"/>
                </a:rPr>
                <a:t> 先决条件 </a:t>
              </a:r>
              <a:endParaRPr lang="zh-CN" altLang="zh-CN" sz="1800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98342" name="Group 8"/>
            <p:cNvGrpSpPr/>
            <p:nvPr/>
          </p:nvGrpSpPr>
          <p:grpSpPr>
            <a:xfrm>
              <a:off x="0" y="503"/>
              <a:ext cx="2544" cy="2400"/>
              <a:chOff x="0" y="0"/>
              <a:chExt cx="2762" cy="2400"/>
            </a:xfrm>
          </p:grpSpPr>
          <p:sp>
            <p:nvSpPr>
              <p:cNvPr id="98343" name="Line 9"/>
              <p:cNvSpPr/>
              <p:nvPr/>
            </p:nvSpPr>
            <p:spPr>
              <a:xfrm>
                <a:off x="0" y="1200"/>
                <a:ext cx="276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344" name="Line 10"/>
              <p:cNvSpPr/>
              <p:nvPr/>
            </p:nvSpPr>
            <p:spPr>
              <a:xfrm>
                <a:off x="0" y="480"/>
                <a:ext cx="276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345" name="Line 11"/>
              <p:cNvSpPr/>
              <p:nvPr/>
            </p:nvSpPr>
            <p:spPr>
              <a:xfrm>
                <a:off x="0" y="240"/>
                <a:ext cx="276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346" name="Line 12"/>
              <p:cNvSpPr/>
              <p:nvPr/>
            </p:nvSpPr>
            <p:spPr>
              <a:xfrm>
                <a:off x="0" y="0"/>
                <a:ext cx="276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347" name="Line 13"/>
              <p:cNvSpPr/>
              <p:nvPr/>
            </p:nvSpPr>
            <p:spPr>
              <a:xfrm>
                <a:off x="0" y="720"/>
                <a:ext cx="276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348" name="Line 14"/>
              <p:cNvSpPr/>
              <p:nvPr/>
            </p:nvSpPr>
            <p:spPr>
              <a:xfrm>
                <a:off x="0" y="1680"/>
                <a:ext cx="276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349" name="Line 15"/>
              <p:cNvSpPr/>
              <p:nvPr/>
            </p:nvSpPr>
            <p:spPr>
              <a:xfrm>
                <a:off x="0" y="2160"/>
                <a:ext cx="276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350" name="Line 16"/>
              <p:cNvSpPr/>
              <p:nvPr/>
            </p:nvSpPr>
            <p:spPr>
              <a:xfrm>
                <a:off x="0" y="960"/>
                <a:ext cx="276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351" name="Line 17"/>
              <p:cNvSpPr/>
              <p:nvPr/>
            </p:nvSpPr>
            <p:spPr>
              <a:xfrm>
                <a:off x="0" y="1440"/>
                <a:ext cx="276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352" name="Line 18"/>
              <p:cNvSpPr/>
              <p:nvPr/>
            </p:nvSpPr>
            <p:spPr>
              <a:xfrm>
                <a:off x="0" y="1920"/>
                <a:ext cx="276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98353" name="Line 19"/>
              <p:cNvSpPr/>
              <p:nvPr/>
            </p:nvSpPr>
            <p:spPr>
              <a:xfrm>
                <a:off x="0" y="2400"/>
                <a:ext cx="2762" cy="0"/>
              </a:xfrm>
              <a:prstGeom prst="line">
                <a:avLst/>
              </a:prstGeom>
              <a:ln w="19050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4" name="组合 1"/>
          <p:cNvGrpSpPr/>
          <p:nvPr/>
        </p:nvGrpSpPr>
        <p:grpSpPr>
          <a:xfrm>
            <a:off x="827088" y="1052513"/>
            <a:ext cx="3932237" cy="3622675"/>
            <a:chOff x="0" y="0"/>
            <a:chExt cx="3932237" cy="3622725"/>
          </a:xfrm>
        </p:grpSpPr>
        <p:sp>
          <p:nvSpPr>
            <p:cNvPr id="98310" name="Line 21"/>
            <p:cNvSpPr/>
            <p:nvPr/>
          </p:nvSpPr>
          <p:spPr>
            <a:xfrm flipV="1">
              <a:off x="382587" y="1011238"/>
              <a:ext cx="563562" cy="24130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11" name="Line 22"/>
            <p:cNvSpPr/>
            <p:nvPr/>
          </p:nvSpPr>
          <p:spPr>
            <a:xfrm flipV="1">
              <a:off x="382587" y="1319213"/>
              <a:ext cx="1606550" cy="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12" name="Line 23"/>
            <p:cNvSpPr/>
            <p:nvPr/>
          </p:nvSpPr>
          <p:spPr>
            <a:xfrm flipV="1">
              <a:off x="2390775" y="1319213"/>
              <a:ext cx="884237" cy="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13" name="Line 24"/>
            <p:cNvSpPr/>
            <p:nvPr/>
          </p:nvSpPr>
          <p:spPr>
            <a:xfrm flipV="1">
              <a:off x="303212" y="282575"/>
              <a:ext cx="1123950" cy="88900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14" name="Line 25"/>
            <p:cNvSpPr/>
            <p:nvPr/>
          </p:nvSpPr>
          <p:spPr>
            <a:xfrm flipV="1">
              <a:off x="1828800" y="192088"/>
              <a:ext cx="963612" cy="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15" name="Line 26"/>
            <p:cNvSpPr/>
            <p:nvPr/>
          </p:nvSpPr>
          <p:spPr>
            <a:xfrm flipV="1">
              <a:off x="2311400" y="282575"/>
              <a:ext cx="561975" cy="969963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16" name="Line 27"/>
            <p:cNvSpPr/>
            <p:nvPr/>
          </p:nvSpPr>
          <p:spPr>
            <a:xfrm>
              <a:off x="303212" y="1440161"/>
              <a:ext cx="663951" cy="335198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17" name="Line 28"/>
            <p:cNvSpPr/>
            <p:nvPr/>
          </p:nvSpPr>
          <p:spPr>
            <a:xfrm flipV="1">
              <a:off x="288032" y="1872208"/>
              <a:ext cx="722312" cy="727075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18" name="Line 29"/>
            <p:cNvSpPr/>
            <p:nvPr/>
          </p:nvSpPr>
          <p:spPr>
            <a:xfrm flipV="1">
              <a:off x="303212" y="2664296"/>
              <a:ext cx="642937" cy="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19" name="Line 30"/>
            <p:cNvSpPr/>
            <p:nvPr/>
          </p:nvSpPr>
          <p:spPr>
            <a:xfrm>
              <a:off x="288032" y="2736304"/>
              <a:ext cx="803275" cy="646113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20" name="Line 31"/>
            <p:cNvSpPr/>
            <p:nvPr/>
          </p:nvSpPr>
          <p:spPr>
            <a:xfrm flipV="1">
              <a:off x="1133475" y="1944216"/>
              <a:ext cx="0" cy="56515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21" name="Line 32"/>
            <p:cNvSpPr/>
            <p:nvPr/>
          </p:nvSpPr>
          <p:spPr>
            <a:xfrm flipV="1">
              <a:off x="1508125" y="3097460"/>
              <a:ext cx="722374" cy="34801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22" name="Line 33"/>
            <p:cNvSpPr/>
            <p:nvPr/>
          </p:nvSpPr>
          <p:spPr>
            <a:xfrm flipV="1">
              <a:off x="2632075" y="3087688"/>
              <a:ext cx="884237" cy="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23" name="Line 34"/>
            <p:cNvSpPr/>
            <p:nvPr/>
          </p:nvSpPr>
          <p:spPr>
            <a:xfrm>
              <a:off x="2311400" y="1495425"/>
              <a:ext cx="1284287" cy="1455738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24" name="Line 35"/>
            <p:cNvSpPr/>
            <p:nvPr/>
          </p:nvSpPr>
          <p:spPr>
            <a:xfrm>
              <a:off x="1347787" y="1011238"/>
              <a:ext cx="641350" cy="24130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25" name="Line 36"/>
            <p:cNvSpPr/>
            <p:nvPr/>
          </p:nvSpPr>
          <p:spPr>
            <a:xfrm>
              <a:off x="3014662" y="165100"/>
              <a:ext cx="401637" cy="969963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8326" name="Oval 38"/>
            <p:cNvSpPr/>
            <p:nvPr/>
          </p:nvSpPr>
          <p:spPr>
            <a:xfrm>
              <a:off x="1390506" y="0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27" name="Oval 39"/>
            <p:cNvSpPr/>
            <p:nvPr/>
          </p:nvSpPr>
          <p:spPr>
            <a:xfrm>
              <a:off x="0" y="1128566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28" name="Oval 40"/>
            <p:cNvSpPr/>
            <p:nvPr/>
          </p:nvSpPr>
          <p:spPr>
            <a:xfrm>
              <a:off x="967163" y="789996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29" name="Oval 41"/>
            <p:cNvSpPr/>
            <p:nvPr/>
          </p:nvSpPr>
          <p:spPr>
            <a:xfrm>
              <a:off x="1989545" y="1128566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0" name="Oval 42"/>
            <p:cNvSpPr/>
            <p:nvPr/>
          </p:nvSpPr>
          <p:spPr>
            <a:xfrm>
              <a:off x="942064" y="1584176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C12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1" name="Oval 43"/>
            <p:cNvSpPr/>
            <p:nvPr/>
          </p:nvSpPr>
          <p:spPr>
            <a:xfrm>
              <a:off x="0" y="2520280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C9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2" name="Oval 44"/>
            <p:cNvSpPr/>
            <p:nvPr/>
          </p:nvSpPr>
          <p:spPr>
            <a:xfrm>
              <a:off x="942064" y="2448272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C10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3" name="Oval 45"/>
            <p:cNvSpPr/>
            <p:nvPr/>
          </p:nvSpPr>
          <p:spPr>
            <a:xfrm>
              <a:off x="1106046" y="3240360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C11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4" name="Oval 46"/>
            <p:cNvSpPr/>
            <p:nvPr/>
          </p:nvSpPr>
          <p:spPr>
            <a:xfrm>
              <a:off x="2230499" y="2897214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C6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5" name="Oval 47"/>
            <p:cNvSpPr/>
            <p:nvPr/>
          </p:nvSpPr>
          <p:spPr>
            <a:xfrm>
              <a:off x="3274633" y="1128566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C7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6" name="Oval 48"/>
            <p:cNvSpPr/>
            <p:nvPr/>
          </p:nvSpPr>
          <p:spPr>
            <a:xfrm>
              <a:off x="3552400" y="2895529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C8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8337" name="Oval 49"/>
            <p:cNvSpPr/>
            <p:nvPr/>
          </p:nvSpPr>
          <p:spPr>
            <a:xfrm>
              <a:off x="2792725" y="0"/>
              <a:ext cx="379837" cy="382365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466725" y="4941888"/>
            <a:ext cx="6842125" cy="13668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  <a:lvl6pPr marL="25146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6pPr>
            <a:lvl7pPr marL="29718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7pPr>
            <a:lvl8pPr marL="3429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8pPr>
            <a:lvl9pPr marL="3886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拓扑排序：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  <a:sym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  <a:sym typeface="+mn-ea"/>
              </a:rPr>
              <a:t>C1-C2-C3-C4-C5-C7-C9-C10-C11-C6-C12-C8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  <a:sym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  <a:sym typeface="+mn-ea"/>
              </a:rPr>
              <a:t>C9-C10-C11-C6-C1-C12-C4-C2-C3-C5-C7-C8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拓扑排序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933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拓扑排序步骤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任选一个入度为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的顶点输出；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删除此顶点和以它为出发点的所有弧；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重复执行上述两步，直至图中无入度为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的顶点；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若输出顶点数小于图中顶点数，则说明图中存在环，无法产生其拓扑排序，否则输出的顶点序列即为此图的一个拓扑排序。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7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9331">
                                            <p:txEl>
                                              <p:charRg st="7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22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9331">
                                            <p:txEl>
                                              <p:charRg st="22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40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9331">
                                            <p:txEl>
                                              <p:charRg st="40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charRg st="63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9331">
                                            <p:txEl>
                                              <p:charRg st="63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拓扑排序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035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zh-CN" dirty="0">
                <a:latin typeface="Times New Roman" panose="02020603050405020304" pitchFamily="18" charset="0"/>
              </a:rPr>
              <a:t>AOV</a:t>
            </a:r>
            <a:r>
              <a:rPr lang="zh-CN" altLang="en-US" dirty="0">
                <a:latin typeface="Times New Roman" panose="02020603050405020304" pitchFamily="18" charset="0"/>
              </a:rPr>
              <a:t>网上的输出</a:t>
            </a: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00356" name="Group 2"/>
          <p:cNvGrpSpPr>
            <a:grpSpLocks noChangeAspect="1"/>
          </p:cNvGrpSpPr>
          <p:nvPr/>
        </p:nvGrpSpPr>
        <p:grpSpPr>
          <a:xfrm>
            <a:off x="468313" y="1582738"/>
            <a:ext cx="1506537" cy="2598737"/>
            <a:chOff x="0" y="0"/>
            <a:chExt cx="791" cy="1364"/>
          </a:xfrm>
        </p:grpSpPr>
        <p:sp>
          <p:nvSpPr>
            <p:cNvPr id="100402" name="Oval 3"/>
            <p:cNvSpPr>
              <a:spLocks noChangeAspect="1"/>
            </p:cNvSpPr>
            <p:nvPr/>
          </p:nvSpPr>
          <p:spPr>
            <a:xfrm>
              <a:off x="591" y="0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403" name="Oval 4"/>
            <p:cNvSpPr>
              <a:spLocks noChangeAspect="1"/>
            </p:cNvSpPr>
            <p:nvPr/>
          </p:nvSpPr>
          <p:spPr>
            <a:xfrm>
              <a:off x="591" y="52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404" name="Oval 5"/>
            <p:cNvSpPr>
              <a:spLocks noChangeAspect="1"/>
            </p:cNvSpPr>
            <p:nvPr/>
          </p:nvSpPr>
          <p:spPr>
            <a:xfrm>
              <a:off x="0" y="0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405" name="Oval 6"/>
            <p:cNvSpPr>
              <a:spLocks noChangeAspect="1"/>
            </p:cNvSpPr>
            <p:nvPr/>
          </p:nvSpPr>
          <p:spPr>
            <a:xfrm>
              <a:off x="0" y="52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406" name="Line 7"/>
            <p:cNvSpPr>
              <a:spLocks noChangeAspect="1"/>
            </p:cNvSpPr>
            <p:nvPr/>
          </p:nvSpPr>
          <p:spPr>
            <a:xfrm>
              <a:off x="196" y="115"/>
              <a:ext cx="411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407" name="Line 8"/>
            <p:cNvSpPr>
              <a:spLocks noChangeAspect="1"/>
            </p:cNvSpPr>
            <p:nvPr/>
          </p:nvSpPr>
          <p:spPr>
            <a:xfrm>
              <a:off x="220" y="692"/>
              <a:ext cx="404" cy="504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408" name="Line 9"/>
            <p:cNvSpPr>
              <a:spLocks noChangeAspect="1"/>
            </p:cNvSpPr>
            <p:nvPr/>
          </p:nvSpPr>
          <p:spPr>
            <a:xfrm>
              <a:off x="96" y="215"/>
              <a:ext cx="0" cy="32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409" name="Line 10"/>
            <p:cNvSpPr>
              <a:spLocks noChangeAspect="1"/>
            </p:cNvSpPr>
            <p:nvPr/>
          </p:nvSpPr>
          <p:spPr>
            <a:xfrm flipH="1" flipV="1">
              <a:off x="689" y="192"/>
              <a:ext cx="5" cy="378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410" name="Oval 11"/>
            <p:cNvSpPr>
              <a:spLocks noChangeAspect="1"/>
            </p:cNvSpPr>
            <p:nvPr/>
          </p:nvSpPr>
          <p:spPr>
            <a:xfrm>
              <a:off x="0" y="115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V6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411" name="Oval 12"/>
            <p:cNvSpPr>
              <a:spLocks noChangeAspect="1"/>
            </p:cNvSpPr>
            <p:nvPr/>
          </p:nvSpPr>
          <p:spPr>
            <a:xfrm>
              <a:off x="591" y="115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412" name="Line 13"/>
            <p:cNvSpPr>
              <a:spLocks noChangeAspect="1"/>
            </p:cNvSpPr>
            <p:nvPr/>
          </p:nvSpPr>
          <p:spPr>
            <a:xfrm>
              <a:off x="96" y="768"/>
              <a:ext cx="0" cy="384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413" name="Line 14"/>
            <p:cNvSpPr>
              <a:spLocks noChangeAspect="1"/>
            </p:cNvSpPr>
            <p:nvPr/>
          </p:nvSpPr>
          <p:spPr>
            <a:xfrm>
              <a:off x="192" y="1248"/>
              <a:ext cx="384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414" name="Line 15"/>
            <p:cNvSpPr>
              <a:spLocks noChangeAspect="1"/>
            </p:cNvSpPr>
            <p:nvPr/>
          </p:nvSpPr>
          <p:spPr>
            <a:xfrm>
              <a:off x="691" y="720"/>
              <a:ext cx="0" cy="43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</p:grpSp>
      <p:sp>
        <p:nvSpPr>
          <p:cNvPr id="101394" name="Oval 16"/>
          <p:cNvSpPr>
            <a:spLocks noChangeAspect="1"/>
          </p:cNvSpPr>
          <p:nvPr/>
        </p:nvSpPr>
        <p:spPr>
          <a:xfrm>
            <a:off x="6659563" y="4724400"/>
            <a:ext cx="381000" cy="403225"/>
          </a:xfrm>
          <a:prstGeom prst="ellipse">
            <a:avLst/>
          </a:prstGeom>
          <a:solidFill>
            <a:srgbClr val="FFFF99"/>
          </a:solidFill>
          <a:ln w="28575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V2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Group 17"/>
          <p:cNvGrpSpPr>
            <a:grpSpLocks noChangeAspect="1"/>
          </p:cNvGrpSpPr>
          <p:nvPr/>
        </p:nvGrpSpPr>
        <p:grpSpPr>
          <a:xfrm>
            <a:off x="4500563" y="4365625"/>
            <a:ext cx="438150" cy="1760538"/>
            <a:chOff x="0" y="217"/>
            <a:chExt cx="230" cy="1147"/>
          </a:xfrm>
        </p:grpSpPr>
        <p:sp>
          <p:nvSpPr>
            <p:cNvPr id="100400" name="Oval 18"/>
            <p:cNvSpPr>
              <a:spLocks noChangeAspect="1"/>
            </p:cNvSpPr>
            <p:nvPr/>
          </p:nvSpPr>
          <p:spPr>
            <a:xfrm>
              <a:off x="30" y="217"/>
              <a:ext cx="200" cy="212"/>
            </a:xfrm>
            <a:prstGeom prst="ellipse">
              <a:avLst/>
            </a:prstGeom>
            <a:solidFill>
              <a:srgbClr val="FFFF99"/>
            </a:solidFill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401" name="Oval 19"/>
            <p:cNvSpPr>
              <a:spLocks noChangeAspect="1"/>
            </p:cNvSpPr>
            <p:nvPr/>
          </p:nvSpPr>
          <p:spPr>
            <a:xfrm>
              <a:off x="0" y="1152"/>
              <a:ext cx="200" cy="212"/>
            </a:xfrm>
            <a:prstGeom prst="ellipse">
              <a:avLst/>
            </a:prstGeom>
            <a:solidFill>
              <a:srgbClr val="FFFF99"/>
            </a:solidFill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20"/>
          <p:cNvGrpSpPr>
            <a:grpSpLocks noChangeAspect="1"/>
          </p:cNvGrpSpPr>
          <p:nvPr/>
        </p:nvGrpSpPr>
        <p:grpSpPr>
          <a:xfrm>
            <a:off x="2159000" y="4240213"/>
            <a:ext cx="381000" cy="2068512"/>
            <a:chOff x="0" y="0"/>
            <a:chExt cx="200" cy="1395"/>
          </a:xfrm>
        </p:grpSpPr>
        <p:sp>
          <p:nvSpPr>
            <p:cNvPr id="100395" name="Oval 21"/>
            <p:cNvSpPr>
              <a:spLocks noChangeAspect="1"/>
            </p:cNvSpPr>
            <p:nvPr/>
          </p:nvSpPr>
          <p:spPr>
            <a:xfrm>
              <a:off x="0" y="0"/>
              <a:ext cx="200" cy="212"/>
            </a:xfrm>
            <a:prstGeom prst="ellipse">
              <a:avLst/>
            </a:prstGeom>
            <a:solidFill>
              <a:srgbClr val="FFFF99"/>
            </a:solidFill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96" name="Oval 22"/>
            <p:cNvSpPr>
              <a:spLocks noChangeAspect="1"/>
            </p:cNvSpPr>
            <p:nvPr/>
          </p:nvSpPr>
          <p:spPr>
            <a:xfrm>
              <a:off x="0" y="522"/>
              <a:ext cx="200" cy="212"/>
            </a:xfrm>
            <a:prstGeom prst="ellipse">
              <a:avLst/>
            </a:prstGeom>
            <a:solidFill>
              <a:srgbClr val="FFFF99"/>
            </a:solidFill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97" name="Line 23"/>
            <p:cNvSpPr>
              <a:spLocks noChangeAspect="1"/>
            </p:cNvSpPr>
            <p:nvPr/>
          </p:nvSpPr>
          <p:spPr>
            <a:xfrm flipH="1" flipV="1">
              <a:off x="98" y="192"/>
              <a:ext cx="5" cy="378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398" name="Oval 24"/>
            <p:cNvSpPr>
              <a:spLocks noChangeAspect="1"/>
            </p:cNvSpPr>
            <p:nvPr/>
          </p:nvSpPr>
          <p:spPr>
            <a:xfrm>
              <a:off x="0" y="1183"/>
              <a:ext cx="200" cy="212"/>
            </a:xfrm>
            <a:prstGeom prst="ellipse">
              <a:avLst/>
            </a:prstGeom>
            <a:solidFill>
              <a:srgbClr val="FFFF99"/>
            </a:solidFill>
            <a:ln w="2857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99" name="Line 25"/>
            <p:cNvSpPr>
              <a:spLocks noChangeAspect="1"/>
            </p:cNvSpPr>
            <p:nvPr/>
          </p:nvSpPr>
          <p:spPr>
            <a:xfrm>
              <a:off x="100" y="720"/>
              <a:ext cx="0" cy="43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</p:grpSp>
      <p:grpSp>
        <p:nvGrpSpPr>
          <p:cNvPr id="5" name="Group 26"/>
          <p:cNvGrpSpPr>
            <a:grpSpLocks noChangeAspect="1"/>
          </p:cNvGrpSpPr>
          <p:nvPr/>
        </p:nvGrpSpPr>
        <p:grpSpPr>
          <a:xfrm>
            <a:off x="3492500" y="1589088"/>
            <a:ext cx="1535113" cy="2598737"/>
            <a:chOff x="0" y="0"/>
            <a:chExt cx="806" cy="1364"/>
          </a:xfrm>
        </p:grpSpPr>
        <p:sp>
          <p:nvSpPr>
            <p:cNvPr id="100385" name="Oval 27"/>
            <p:cNvSpPr>
              <a:spLocks noChangeAspect="1"/>
            </p:cNvSpPr>
            <p:nvPr/>
          </p:nvSpPr>
          <p:spPr>
            <a:xfrm>
              <a:off x="606" y="0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86" name="Oval 28"/>
            <p:cNvSpPr>
              <a:spLocks noChangeAspect="1"/>
            </p:cNvSpPr>
            <p:nvPr/>
          </p:nvSpPr>
          <p:spPr>
            <a:xfrm>
              <a:off x="606" y="52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87" name="Oval 29"/>
            <p:cNvSpPr>
              <a:spLocks noChangeAspect="1"/>
            </p:cNvSpPr>
            <p:nvPr/>
          </p:nvSpPr>
          <p:spPr>
            <a:xfrm>
              <a:off x="0" y="52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88" name="Line 30"/>
            <p:cNvSpPr>
              <a:spLocks noChangeAspect="1"/>
            </p:cNvSpPr>
            <p:nvPr/>
          </p:nvSpPr>
          <p:spPr>
            <a:xfrm>
              <a:off x="203" y="625"/>
              <a:ext cx="421" cy="527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389" name="Line 31"/>
            <p:cNvSpPr>
              <a:spLocks noChangeAspect="1"/>
            </p:cNvSpPr>
            <p:nvPr/>
          </p:nvSpPr>
          <p:spPr>
            <a:xfrm flipH="1" flipV="1">
              <a:off x="720" y="192"/>
              <a:ext cx="5" cy="378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390" name="Oval 32"/>
            <p:cNvSpPr>
              <a:spLocks noChangeAspect="1"/>
            </p:cNvSpPr>
            <p:nvPr/>
          </p:nvSpPr>
          <p:spPr>
            <a:xfrm>
              <a:off x="0" y="115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V6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91" name="Oval 33"/>
            <p:cNvSpPr>
              <a:spLocks noChangeAspect="1"/>
            </p:cNvSpPr>
            <p:nvPr/>
          </p:nvSpPr>
          <p:spPr>
            <a:xfrm>
              <a:off x="576" y="115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92" name="Line 34"/>
            <p:cNvSpPr>
              <a:spLocks noChangeAspect="1"/>
            </p:cNvSpPr>
            <p:nvPr/>
          </p:nvSpPr>
          <p:spPr>
            <a:xfrm>
              <a:off x="96" y="768"/>
              <a:ext cx="0" cy="384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393" name="Line 35"/>
            <p:cNvSpPr>
              <a:spLocks noChangeAspect="1"/>
            </p:cNvSpPr>
            <p:nvPr/>
          </p:nvSpPr>
          <p:spPr>
            <a:xfrm>
              <a:off x="192" y="1248"/>
              <a:ext cx="384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394" name="Line 36"/>
            <p:cNvSpPr>
              <a:spLocks noChangeAspect="1"/>
            </p:cNvSpPr>
            <p:nvPr/>
          </p:nvSpPr>
          <p:spPr>
            <a:xfrm>
              <a:off x="720" y="720"/>
              <a:ext cx="0" cy="43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</p:grpSp>
      <p:grpSp>
        <p:nvGrpSpPr>
          <p:cNvPr id="6" name="Group 37"/>
          <p:cNvGrpSpPr>
            <a:grpSpLocks noChangeAspect="1"/>
          </p:cNvGrpSpPr>
          <p:nvPr/>
        </p:nvGrpSpPr>
        <p:grpSpPr>
          <a:xfrm>
            <a:off x="6276975" y="1582738"/>
            <a:ext cx="1506538" cy="2598737"/>
            <a:chOff x="0" y="0"/>
            <a:chExt cx="791" cy="1364"/>
          </a:xfrm>
        </p:grpSpPr>
        <p:sp>
          <p:nvSpPr>
            <p:cNvPr id="100378" name="Oval 38"/>
            <p:cNvSpPr>
              <a:spLocks noChangeAspect="1"/>
            </p:cNvSpPr>
            <p:nvPr/>
          </p:nvSpPr>
          <p:spPr>
            <a:xfrm>
              <a:off x="591" y="0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79" name="Oval 39"/>
            <p:cNvSpPr>
              <a:spLocks noChangeAspect="1"/>
            </p:cNvSpPr>
            <p:nvPr/>
          </p:nvSpPr>
          <p:spPr>
            <a:xfrm>
              <a:off x="591" y="52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80" name="Line 40"/>
            <p:cNvSpPr>
              <a:spLocks noChangeAspect="1"/>
            </p:cNvSpPr>
            <p:nvPr/>
          </p:nvSpPr>
          <p:spPr>
            <a:xfrm flipH="1" flipV="1">
              <a:off x="689" y="192"/>
              <a:ext cx="5" cy="378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381" name="Oval 41"/>
            <p:cNvSpPr>
              <a:spLocks noChangeAspect="1"/>
            </p:cNvSpPr>
            <p:nvPr/>
          </p:nvSpPr>
          <p:spPr>
            <a:xfrm>
              <a:off x="0" y="115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V6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82" name="Oval 42"/>
            <p:cNvSpPr>
              <a:spLocks noChangeAspect="1"/>
            </p:cNvSpPr>
            <p:nvPr/>
          </p:nvSpPr>
          <p:spPr>
            <a:xfrm>
              <a:off x="591" y="115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83" name="Line 43"/>
            <p:cNvSpPr>
              <a:spLocks noChangeAspect="1"/>
            </p:cNvSpPr>
            <p:nvPr/>
          </p:nvSpPr>
          <p:spPr>
            <a:xfrm>
              <a:off x="192" y="1248"/>
              <a:ext cx="384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0384" name="Line 44"/>
            <p:cNvSpPr>
              <a:spLocks noChangeAspect="1"/>
            </p:cNvSpPr>
            <p:nvPr/>
          </p:nvSpPr>
          <p:spPr>
            <a:xfrm>
              <a:off x="691" y="720"/>
              <a:ext cx="0" cy="43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</p:grpSp>
      <p:grpSp>
        <p:nvGrpSpPr>
          <p:cNvPr id="7" name="Group 45"/>
          <p:cNvGrpSpPr/>
          <p:nvPr/>
        </p:nvGrpSpPr>
        <p:grpSpPr>
          <a:xfrm>
            <a:off x="2162175" y="2192338"/>
            <a:ext cx="1257300" cy="708025"/>
            <a:chOff x="0" y="0"/>
            <a:chExt cx="624" cy="446"/>
          </a:xfrm>
        </p:grpSpPr>
        <p:sp>
          <p:nvSpPr>
            <p:cNvPr id="100376" name="AutoShape 46"/>
            <p:cNvSpPr/>
            <p:nvPr/>
          </p:nvSpPr>
          <p:spPr>
            <a:xfrm>
              <a:off x="0" y="240"/>
              <a:ext cx="624" cy="192"/>
            </a:xfrm>
            <a:prstGeom prst="rightArrow">
              <a:avLst>
                <a:gd name="adj1" fmla="val 50000"/>
                <a:gd name="adj2" fmla="val 81250"/>
              </a:avLst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77" name="Text Box 47"/>
            <p:cNvSpPr txBox="1"/>
            <p:nvPr/>
          </p:nvSpPr>
          <p:spPr>
            <a:xfrm>
              <a:off x="0" y="0"/>
              <a:ext cx="624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输出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V1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" name="Group 48"/>
          <p:cNvGrpSpPr/>
          <p:nvPr/>
        </p:nvGrpSpPr>
        <p:grpSpPr>
          <a:xfrm>
            <a:off x="5286375" y="2192338"/>
            <a:ext cx="1355725" cy="708025"/>
            <a:chOff x="0" y="0"/>
            <a:chExt cx="624" cy="446"/>
          </a:xfrm>
        </p:grpSpPr>
        <p:sp>
          <p:nvSpPr>
            <p:cNvPr id="100374" name="AutoShape 49"/>
            <p:cNvSpPr/>
            <p:nvPr/>
          </p:nvSpPr>
          <p:spPr>
            <a:xfrm>
              <a:off x="0" y="240"/>
              <a:ext cx="624" cy="192"/>
            </a:xfrm>
            <a:prstGeom prst="rightArrow">
              <a:avLst>
                <a:gd name="adj1" fmla="val 50000"/>
                <a:gd name="adj2" fmla="val 81250"/>
              </a:avLst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75" name="Text Box 50"/>
            <p:cNvSpPr txBox="1"/>
            <p:nvPr/>
          </p:nvSpPr>
          <p:spPr>
            <a:xfrm>
              <a:off x="0" y="0"/>
              <a:ext cx="624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输出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V4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" name="Group 51"/>
          <p:cNvGrpSpPr/>
          <p:nvPr/>
        </p:nvGrpSpPr>
        <p:grpSpPr>
          <a:xfrm>
            <a:off x="611188" y="4683125"/>
            <a:ext cx="1312862" cy="708025"/>
            <a:chOff x="0" y="0"/>
            <a:chExt cx="624" cy="446"/>
          </a:xfrm>
        </p:grpSpPr>
        <p:sp>
          <p:nvSpPr>
            <p:cNvPr id="100372" name="AutoShape 52"/>
            <p:cNvSpPr/>
            <p:nvPr/>
          </p:nvSpPr>
          <p:spPr>
            <a:xfrm>
              <a:off x="0" y="240"/>
              <a:ext cx="624" cy="192"/>
            </a:xfrm>
            <a:prstGeom prst="rightArrow">
              <a:avLst>
                <a:gd name="adj1" fmla="val 50000"/>
                <a:gd name="adj2" fmla="val 81250"/>
              </a:avLst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73" name="Text Box 53"/>
            <p:cNvSpPr txBox="1"/>
            <p:nvPr/>
          </p:nvSpPr>
          <p:spPr>
            <a:xfrm>
              <a:off x="0" y="0"/>
              <a:ext cx="624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输出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V6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" name="Group 54"/>
          <p:cNvGrpSpPr/>
          <p:nvPr/>
        </p:nvGrpSpPr>
        <p:grpSpPr>
          <a:xfrm>
            <a:off x="2916238" y="4737100"/>
            <a:ext cx="1357312" cy="708025"/>
            <a:chOff x="0" y="0"/>
            <a:chExt cx="624" cy="446"/>
          </a:xfrm>
        </p:grpSpPr>
        <p:sp>
          <p:nvSpPr>
            <p:cNvPr id="100370" name="AutoShape 55"/>
            <p:cNvSpPr/>
            <p:nvPr/>
          </p:nvSpPr>
          <p:spPr>
            <a:xfrm>
              <a:off x="0" y="240"/>
              <a:ext cx="624" cy="192"/>
            </a:xfrm>
            <a:prstGeom prst="rightArrow">
              <a:avLst>
                <a:gd name="adj1" fmla="val 50000"/>
                <a:gd name="adj2" fmla="val 81250"/>
              </a:avLst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71" name="Text Box 56"/>
            <p:cNvSpPr txBox="1"/>
            <p:nvPr/>
          </p:nvSpPr>
          <p:spPr>
            <a:xfrm>
              <a:off x="0" y="0"/>
              <a:ext cx="624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输出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V3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" name="Group 57"/>
          <p:cNvGrpSpPr/>
          <p:nvPr/>
        </p:nvGrpSpPr>
        <p:grpSpPr>
          <a:xfrm>
            <a:off x="5148263" y="4691063"/>
            <a:ext cx="1309687" cy="708025"/>
            <a:chOff x="0" y="0"/>
            <a:chExt cx="624" cy="446"/>
          </a:xfrm>
        </p:grpSpPr>
        <p:sp>
          <p:nvSpPr>
            <p:cNvPr id="100368" name="AutoShape 58"/>
            <p:cNvSpPr/>
            <p:nvPr/>
          </p:nvSpPr>
          <p:spPr>
            <a:xfrm>
              <a:off x="0" y="240"/>
              <a:ext cx="624" cy="192"/>
            </a:xfrm>
            <a:prstGeom prst="rightArrow">
              <a:avLst>
                <a:gd name="adj1" fmla="val 50000"/>
                <a:gd name="adj2" fmla="val 81250"/>
              </a:avLst>
            </a:prstGeom>
            <a:solidFill>
              <a:srgbClr val="FFFF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0369" name="Text Box 59"/>
            <p:cNvSpPr txBox="1"/>
            <p:nvPr/>
          </p:nvSpPr>
          <p:spPr>
            <a:xfrm>
              <a:off x="0" y="0"/>
              <a:ext cx="624" cy="4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输出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V5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01438" name="AutoShape 60"/>
          <p:cNvSpPr/>
          <p:nvPr/>
        </p:nvSpPr>
        <p:spPr>
          <a:xfrm>
            <a:off x="5651500" y="5589588"/>
            <a:ext cx="2590800" cy="838200"/>
          </a:xfrm>
          <a:prstGeom prst="wedgeRoundRectCallout">
            <a:avLst>
              <a:gd name="adj1" fmla="val 3620"/>
              <a:gd name="adj2" fmla="val -99245"/>
              <a:gd name="adj3" fmla="val 16667"/>
            </a:avLst>
          </a:prstGeom>
          <a:noFill/>
          <a:ln w="2857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拓扑排序：</a:t>
            </a:r>
            <a:endParaRPr lang="zh-CN" altLang="en-US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V1,V4,V6,V3,V5,V2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1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94" grpId="0" animBg="1"/>
      <p:bldP spid="1014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路径：接续的边构成的顶点序列。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路径长度：路径上边或弧的数目</a:t>
            </a:r>
            <a:r>
              <a:rPr lang="en-US" altLang="zh-CN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权值之和。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回路</a:t>
            </a:r>
            <a:r>
              <a:rPr lang="en-US" altLang="zh-CN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zh-CN" altLang="en-US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环</a:t>
            </a:r>
            <a:r>
              <a:rPr lang="en-US" altLang="zh-CN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</a:t>
            </a:r>
            <a:r>
              <a:rPr lang="zh-CN" altLang="en-US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：第一个顶点和最后一个顶点相同的路径。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简单路径：路径中顶点不重复出现的路径。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lang="zh-CN" altLang="en-US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简单回路</a:t>
            </a:r>
            <a:r>
              <a:rPr lang="en-US" altLang="zh-CN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zh-CN" altLang="en-US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简单环</a:t>
            </a:r>
            <a:r>
              <a:rPr lang="en-US" altLang="zh-CN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</a:t>
            </a:r>
            <a:r>
              <a:rPr lang="zh-CN" altLang="en-US" kern="12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：除路径起点和终点相同外，其余顶点均不相同的路径。</a:t>
            </a:r>
            <a:endParaRPr lang="zh-CN" altLang="en-US" kern="12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386" name="Group 3"/>
          <p:cNvGrpSpPr/>
          <p:nvPr/>
        </p:nvGrpSpPr>
        <p:grpSpPr>
          <a:xfrm rot="0">
            <a:off x="3452495" y="3752850"/>
            <a:ext cx="1652905" cy="1619250"/>
            <a:chOff x="0" y="0"/>
            <a:chExt cx="1041" cy="1020"/>
          </a:xfrm>
        </p:grpSpPr>
        <p:grpSp>
          <p:nvGrpSpPr>
            <p:cNvPr id="15388" name="Group 4"/>
            <p:cNvGrpSpPr/>
            <p:nvPr/>
          </p:nvGrpSpPr>
          <p:grpSpPr>
            <a:xfrm>
              <a:off x="144" y="144"/>
              <a:ext cx="783" cy="658"/>
              <a:chOff x="0" y="0"/>
              <a:chExt cx="783" cy="658"/>
            </a:xfrm>
          </p:grpSpPr>
          <p:sp>
            <p:nvSpPr>
              <p:cNvPr id="15394" name="Line 5"/>
              <p:cNvSpPr/>
              <p:nvPr>
                <p:custDataLst>
                  <p:tags r:id="rId1"/>
                </p:custDataLst>
              </p:nvPr>
            </p:nvSpPr>
            <p:spPr>
              <a:xfrm>
                <a:off x="0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5" name="Line 6"/>
              <p:cNvSpPr/>
              <p:nvPr>
                <p:custDataLst>
                  <p:tags r:id="rId2"/>
                </p:custDataLst>
              </p:nvPr>
            </p:nvSpPr>
            <p:spPr>
              <a:xfrm>
                <a:off x="171" y="0"/>
                <a:ext cx="476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6" name="Line 7"/>
              <p:cNvSpPr/>
              <p:nvPr>
                <p:custDataLst>
                  <p:tags r:id="rId3"/>
                </p:custDataLst>
              </p:nvPr>
            </p:nvSpPr>
            <p:spPr>
              <a:xfrm>
                <a:off x="783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7" name="Line 8"/>
              <p:cNvSpPr/>
              <p:nvPr>
                <p:custDataLst>
                  <p:tags r:id="rId4"/>
                </p:custDataLst>
              </p:nvPr>
            </p:nvSpPr>
            <p:spPr>
              <a:xfrm flipH="1">
                <a:off x="136" y="485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8" name="Line 9"/>
              <p:cNvSpPr/>
              <p:nvPr>
                <p:custDataLst>
                  <p:tags r:id="rId5"/>
                </p:custDataLst>
              </p:nvPr>
            </p:nvSpPr>
            <p:spPr>
              <a:xfrm flipH="1">
                <a:off x="511" y="139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99" name="Line 10"/>
              <p:cNvSpPr/>
              <p:nvPr>
                <p:custDataLst>
                  <p:tags r:id="rId6"/>
                </p:custDataLst>
              </p:nvPr>
            </p:nvSpPr>
            <p:spPr>
              <a:xfrm>
                <a:off x="498" y="508"/>
                <a:ext cx="149" cy="147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5389" name="Oval 11"/>
            <p:cNvSpPr/>
            <p:nvPr>
              <p:custDataLst>
                <p:tags r:id="rId7"/>
              </p:custDataLst>
            </p:nvPr>
          </p:nvSpPr>
          <p:spPr>
            <a:xfrm>
              <a:off x="32" y="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V0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90" name="Oval 12"/>
            <p:cNvSpPr/>
            <p:nvPr>
              <p:custDataLst>
                <p:tags r:id="rId8"/>
              </p:custDataLst>
            </p:nvPr>
          </p:nvSpPr>
          <p:spPr>
            <a:xfrm>
              <a:off x="750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91" name="Oval 13"/>
            <p:cNvSpPr/>
            <p:nvPr>
              <p:custDataLst>
                <p:tags r:id="rId9"/>
              </p:custDataLst>
            </p:nvPr>
          </p:nvSpPr>
          <p:spPr>
            <a:xfrm>
              <a:off x="0" y="726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92" name="Oval 14"/>
            <p:cNvSpPr/>
            <p:nvPr>
              <p:custDataLst>
                <p:tags r:id="rId10"/>
              </p:custDataLst>
            </p:nvPr>
          </p:nvSpPr>
          <p:spPr>
            <a:xfrm>
              <a:off x="746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393" name="Oval 15"/>
            <p:cNvSpPr/>
            <p:nvPr>
              <p:custDataLst>
                <p:tags r:id="rId11"/>
              </p:custDataLst>
            </p:nvPr>
          </p:nvSpPr>
          <p:spPr>
            <a:xfrm>
              <a:off x="384" y="384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拓扑排序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137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拓扑排序算法实现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1380" name="Group 2"/>
          <p:cNvGrpSpPr>
            <a:grpSpLocks noChangeAspect="1"/>
          </p:cNvGrpSpPr>
          <p:nvPr/>
        </p:nvGrpSpPr>
        <p:grpSpPr>
          <a:xfrm>
            <a:off x="688975" y="1982788"/>
            <a:ext cx="1506538" cy="2598737"/>
            <a:chOff x="0" y="0"/>
            <a:chExt cx="791" cy="1364"/>
          </a:xfrm>
        </p:grpSpPr>
        <p:sp>
          <p:nvSpPr>
            <p:cNvPr id="101447" name="Oval 3"/>
            <p:cNvSpPr>
              <a:spLocks noChangeAspect="1"/>
            </p:cNvSpPr>
            <p:nvPr/>
          </p:nvSpPr>
          <p:spPr>
            <a:xfrm>
              <a:off x="591" y="0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48" name="Oval 4"/>
            <p:cNvSpPr>
              <a:spLocks noChangeAspect="1"/>
            </p:cNvSpPr>
            <p:nvPr/>
          </p:nvSpPr>
          <p:spPr>
            <a:xfrm>
              <a:off x="591" y="52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49" name="Oval 5"/>
            <p:cNvSpPr>
              <a:spLocks noChangeAspect="1"/>
            </p:cNvSpPr>
            <p:nvPr/>
          </p:nvSpPr>
          <p:spPr>
            <a:xfrm>
              <a:off x="0" y="0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50" name="Oval 6"/>
            <p:cNvSpPr>
              <a:spLocks noChangeAspect="1"/>
            </p:cNvSpPr>
            <p:nvPr/>
          </p:nvSpPr>
          <p:spPr>
            <a:xfrm>
              <a:off x="0" y="52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51" name="Line 7"/>
            <p:cNvSpPr>
              <a:spLocks noChangeAspect="1"/>
            </p:cNvSpPr>
            <p:nvPr/>
          </p:nvSpPr>
          <p:spPr>
            <a:xfrm>
              <a:off x="196" y="115"/>
              <a:ext cx="411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1452" name="Line 8"/>
            <p:cNvSpPr>
              <a:spLocks noChangeAspect="1"/>
            </p:cNvSpPr>
            <p:nvPr/>
          </p:nvSpPr>
          <p:spPr>
            <a:xfrm>
              <a:off x="220" y="692"/>
              <a:ext cx="404" cy="504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1453" name="Line 9"/>
            <p:cNvSpPr>
              <a:spLocks noChangeAspect="1"/>
            </p:cNvSpPr>
            <p:nvPr/>
          </p:nvSpPr>
          <p:spPr>
            <a:xfrm>
              <a:off x="96" y="215"/>
              <a:ext cx="0" cy="32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1454" name="Line 10"/>
            <p:cNvSpPr>
              <a:spLocks noChangeAspect="1"/>
            </p:cNvSpPr>
            <p:nvPr/>
          </p:nvSpPr>
          <p:spPr>
            <a:xfrm flipH="1" flipV="1">
              <a:off x="689" y="192"/>
              <a:ext cx="5" cy="378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1455" name="Oval 11"/>
            <p:cNvSpPr>
              <a:spLocks noChangeAspect="1"/>
            </p:cNvSpPr>
            <p:nvPr/>
          </p:nvSpPr>
          <p:spPr>
            <a:xfrm>
              <a:off x="0" y="115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V6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56" name="Oval 12"/>
            <p:cNvSpPr>
              <a:spLocks noChangeAspect="1"/>
            </p:cNvSpPr>
            <p:nvPr/>
          </p:nvSpPr>
          <p:spPr>
            <a:xfrm>
              <a:off x="591" y="1152"/>
              <a:ext cx="200" cy="212"/>
            </a:xfrm>
            <a:prstGeom prst="ellipse">
              <a:avLst/>
            </a:prstGeom>
            <a:solidFill>
              <a:srgbClr val="FFFFCC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57" name="Line 13"/>
            <p:cNvSpPr>
              <a:spLocks noChangeAspect="1"/>
            </p:cNvSpPr>
            <p:nvPr/>
          </p:nvSpPr>
          <p:spPr>
            <a:xfrm>
              <a:off x="96" y="768"/>
              <a:ext cx="0" cy="384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1458" name="Line 14"/>
            <p:cNvSpPr>
              <a:spLocks noChangeAspect="1"/>
            </p:cNvSpPr>
            <p:nvPr/>
          </p:nvSpPr>
          <p:spPr>
            <a:xfrm>
              <a:off x="192" y="1248"/>
              <a:ext cx="384" cy="0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101459" name="Line 15"/>
            <p:cNvSpPr>
              <a:spLocks noChangeAspect="1"/>
            </p:cNvSpPr>
            <p:nvPr/>
          </p:nvSpPr>
          <p:spPr>
            <a:xfrm>
              <a:off x="691" y="720"/>
              <a:ext cx="0" cy="432"/>
            </a:xfrm>
            <a:prstGeom prst="line">
              <a:avLst/>
            </a:prstGeom>
            <a:ln w="28575" cap="flat" cmpd="sng">
              <a:solidFill>
                <a:schemeClr val="tx2"/>
              </a:solidFill>
              <a:prstDash val="solid"/>
              <a:headEnd type="none" w="med" len="med"/>
              <a:tailEnd type="triangle" w="lg" len="med"/>
            </a:ln>
          </p:spPr>
        </p:sp>
      </p:grpSp>
      <p:grpSp>
        <p:nvGrpSpPr>
          <p:cNvPr id="101381" name="组合 1"/>
          <p:cNvGrpSpPr/>
          <p:nvPr/>
        </p:nvGrpSpPr>
        <p:grpSpPr>
          <a:xfrm>
            <a:off x="3203575" y="1622425"/>
            <a:ext cx="4924425" cy="3101975"/>
            <a:chOff x="2817813" y="3141663"/>
            <a:chExt cx="4923613" cy="3101975"/>
          </a:xfrm>
        </p:grpSpPr>
        <p:sp>
          <p:nvSpPr>
            <p:cNvPr id="101382" name="Line 20"/>
            <p:cNvSpPr/>
            <p:nvPr/>
          </p:nvSpPr>
          <p:spPr>
            <a:xfrm>
              <a:off x="3228337" y="4028595"/>
              <a:ext cx="142240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383" name="Line 23"/>
            <p:cNvSpPr/>
            <p:nvPr/>
          </p:nvSpPr>
          <p:spPr>
            <a:xfrm>
              <a:off x="3972493" y="3647609"/>
              <a:ext cx="12130" cy="25902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384" name="Text Box 24"/>
            <p:cNvSpPr txBox="1"/>
            <p:nvPr/>
          </p:nvSpPr>
          <p:spPr>
            <a:xfrm>
              <a:off x="3771990" y="3188810"/>
              <a:ext cx="994184" cy="4000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firstarc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1385" name="Group 25"/>
            <p:cNvGrpSpPr/>
            <p:nvPr/>
          </p:nvGrpSpPr>
          <p:grpSpPr>
            <a:xfrm>
              <a:off x="4873623" y="4501650"/>
              <a:ext cx="1020764" cy="406384"/>
              <a:chOff x="0" y="0"/>
              <a:chExt cx="643" cy="256"/>
            </a:xfrm>
          </p:grpSpPr>
          <p:sp>
            <p:nvSpPr>
              <p:cNvPr id="101445" name="Rectangle 26"/>
              <p:cNvSpPr/>
              <p:nvPr/>
            </p:nvSpPr>
            <p:spPr>
              <a:xfrm>
                <a:off x="0" y="0"/>
                <a:ext cx="643" cy="25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446" name="Line 27"/>
              <p:cNvSpPr/>
              <p:nvPr/>
            </p:nvSpPr>
            <p:spPr>
              <a:xfrm>
                <a:off x="322" y="7"/>
                <a:ext cx="0" cy="24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01386" name="Group 28"/>
            <p:cNvGrpSpPr/>
            <p:nvPr/>
          </p:nvGrpSpPr>
          <p:grpSpPr>
            <a:xfrm>
              <a:off x="4873623" y="4968357"/>
              <a:ext cx="1020764" cy="406384"/>
              <a:chOff x="0" y="0"/>
              <a:chExt cx="643" cy="256"/>
            </a:xfrm>
          </p:grpSpPr>
          <p:sp>
            <p:nvSpPr>
              <p:cNvPr id="101443" name="Rectangle 29"/>
              <p:cNvSpPr/>
              <p:nvPr/>
            </p:nvSpPr>
            <p:spPr>
              <a:xfrm>
                <a:off x="0" y="0"/>
                <a:ext cx="643" cy="25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5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444" name="Line 30"/>
              <p:cNvSpPr/>
              <p:nvPr/>
            </p:nvSpPr>
            <p:spPr>
              <a:xfrm>
                <a:off x="322" y="7"/>
                <a:ext cx="0" cy="24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01387" name="Group 31"/>
            <p:cNvGrpSpPr/>
            <p:nvPr/>
          </p:nvGrpSpPr>
          <p:grpSpPr>
            <a:xfrm>
              <a:off x="4322760" y="3599341"/>
              <a:ext cx="1590676" cy="406384"/>
              <a:chOff x="0" y="0"/>
              <a:chExt cx="1002" cy="256"/>
            </a:xfrm>
          </p:grpSpPr>
          <p:grpSp>
            <p:nvGrpSpPr>
              <p:cNvPr id="101439" name="Group 32"/>
              <p:cNvGrpSpPr/>
              <p:nvPr/>
            </p:nvGrpSpPr>
            <p:grpSpPr>
              <a:xfrm>
                <a:off x="359" y="0"/>
                <a:ext cx="643" cy="256"/>
                <a:chOff x="0" y="0"/>
                <a:chExt cx="643" cy="256"/>
              </a:xfrm>
            </p:grpSpPr>
            <p:sp>
              <p:nvSpPr>
                <p:cNvPr id="101441" name="Rectangle 33"/>
                <p:cNvSpPr/>
                <p:nvPr/>
              </p:nvSpPr>
              <p:spPr>
                <a:xfrm>
                  <a:off x="0" y="0"/>
                  <a:ext cx="643" cy="256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3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42" name="Line 34"/>
                <p:cNvSpPr/>
                <p:nvPr/>
              </p:nvSpPr>
              <p:spPr>
                <a:xfrm>
                  <a:off x="322" y="7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01440" name="Line 35"/>
              <p:cNvSpPr/>
              <p:nvPr/>
            </p:nvSpPr>
            <p:spPr>
              <a:xfrm>
                <a:off x="0" y="141"/>
                <a:ext cx="35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101388" name="Line 41"/>
            <p:cNvSpPr/>
            <p:nvPr/>
          </p:nvSpPr>
          <p:spPr>
            <a:xfrm>
              <a:off x="4356098" y="4676268"/>
              <a:ext cx="5461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89" name="Line 42"/>
            <p:cNvSpPr/>
            <p:nvPr/>
          </p:nvSpPr>
          <p:spPr>
            <a:xfrm>
              <a:off x="4356098" y="5157807"/>
              <a:ext cx="51117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1390" name="Text Box 43"/>
            <p:cNvSpPr txBox="1"/>
            <p:nvPr/>
          </p:nvSpPr>
          <p:spPr>
            <a:xfrm>
              <a:off x="6816899" y="3607278"/>
              <a:ext cx="331788" cy="3968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^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91" name="Text Box 44"/>
            <p:cNvSpPr txBox="1"/>
            <p:nvPr/>
          </p:nvSpPr>
          <p:spPr>
            <a:xfrm>
              <a:off x="6818311" y="4522460"/>
              <a:ext cx="331788" cy="3968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^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92" name="Text Box 46"/>
            <p:cNvSpPr txBox="1"/>
            <p:nvPr/>
          </p:nvSpPr>
          <p:spPr>
            <a:xfrm>
              <a:off x="5829150" y="3141663"/>
              <a:ext cx="910827" cy="4000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adjvex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93" name="Text Box 47"/>
            <p:cNvSpPr txBox="1"/>
            <p:nvPr/>
          </p:nvSpPr>
          <p:spPr>
            <a:xfrm>
              <a:off x="6731213" y="3141663"/>
              <a:ext cx="1010213" cy="4000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nextarc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394" name="Text Box 49"/>
            <p:cNvSpPr txBox="1"/>
            <p:nvPr/>
          </p:nvSpPr>
          <p:spPr>
            <a:xfrm>
              <a:off x="4183060" y="5408994"/>
              <a:ext cx="331788" cy="3968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^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1395" name="Group 50"/>
            <p:cNvGrpSpPr/>
            <p:nvPr/>
          </p:nvGrpSpPr>
          <p:grpSpPr>
            <a:xfrm>
              <a:off x="5657848" y="4509761"/>
              <a:ext cx="1590676" cy="406384"/>
              <a:chOff x="0" y="0"/>
              <a:chExt cx="1002" cy="256"/>
            </a:xfrm>
          </p:grpSpPr>
          <p:grpSp>
            <p:nvGrpSpPr>
              <p:cNvPr id="101435" name="Group 51"/>
              <p:cNvGrpSpPr/>
              <p:nvPr/>
            </p:nvGrpSpPr>
            <p:grpSpPr>
              <a:xfrm>
                <a:off x="359" y="0"/>
                <a:ext cx="643" cy="256"/>
                <a:chOff x="0" y="0"/>
                <a:chExt cx="643" cy="256"/>
              </a:xfrm>
            </p:grpSpPr>
            <p:sp>
              <p:nvSpPr>
                <p:cNvPr id="101437" name="Rectangle 52"/>
                <p:cNvSpPr/>
                <p:nvPr/>
              </p:nvSpPr>
              <p:spPr>
                <a:xfrm>
                  <a:off x="0" y="0"/>
                  <a:ext cx="643" cy="256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38" name="Line 53"/>
                <p:cNvSpPr/>
                <p:nvPr/>
              </p:nvSpPr>
              <p:spPr>
                <a:xfrm>
                  <a:off x="322" y="7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01436" name="Line 54"/>
              <p:cNvSpPr/>
              <p:nvPr/>
            </p:nvSpPr>
            <p:spPr>
              <a:xfrm>
                <a:off x="0" y="141"/>
                <a:ext cx="35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101396" name="Text Box 60"/>
            <p:cNvSpPr txBox="1"/>
            <p:nvPr/>
          </p:nvSpPr>
          <p:spPr>
            <a:xfrm>
              <a:off x="5483672" y="5846779"/>
              <a:ext cx="331788" cy="3968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^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1397" name="Group 61"/>
            <p:cNvGrpSpPr/>
            <p:nvPr/>
          </p:nvGrpSpPr>
          <p:grpSpPr>
            <a:xfrm>
              <a:off x="6242223" y="3575529"/>
              <a:ext cx="1020764" cy="406384"/>
              <a:chOff x="0" y="0"/>
              <a:chExt cx="643" cy="256"/>
            </a:xfrm>
          </p:grpSpPr>
          <p:sp>
            <p:nvSpPr>
              <p:cNvPr id="101433" name="Rectangle 62"/>
              <p:cNvSpPr/>
              <p:nvPr/>
            </p:nvSpPr>
            <p:spPr>
              <a:xfrm>
                <a:off x="0" y="0"/>
                <a:ext cx="643" cy="25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1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434" name="Line 63"/>
              <p:cNvSpPr/>
              <p:nvPr/>
            </p:nvSpPr>
            <p:spPr>
              <a:xfrm>
                <a:off x="322" y="7"/>
                <a:ext cx="0" cy="24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01398" name="Line 64"/>
            <p:cNvSpPr/>
            <p:nvPr/>
          </p:nvSpPr>
          <p:spPr>
            <a:xfrm>
              <a:off x="5796136" y="3780309"/>
              <a:ext cx="44132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101399" name="Group 65"/>
            <p:cNvGrpSpPr/>
            <p:nvPr/>
          </p:nvGrpSpPr>
          <p:grpSpPr>
            <a:xfrm>
              <a:off x="4427984" y="5830904"/>
              <a:ext cx="1466851" cy="406384"/>
              <a:chOff x="0" y="0"/>
              <a:chExt cx="924" cy="256"/>
            </a:xfrm>
          </p:grpSpPr>
          <p:grpSp>
            <p:nvGrpSpPr>
              <p:cNvPr id="101429" name="Group 66"/>
              <p:cNvGrpSpPr/>
              <p:nvPr/>
            </p:nvGrpSpPr>
            <p:grpSpPr>
              <a:xfrm>
                <a:off x="281" y="0"/>
                <a:ext cx="643" cy="256"/>
                <a:chOff x="0" y="0"/>
                <a:chExt cx="643" cy="256"/>
              </a:xfrm>
            </p:grpSpPr>
            <p:sp>
              <p:nvSpPr>
                <p:cNvPr id="101431" name="Rectangle 67"/>
                <p:cNvSpPr/>
                <p:nvPr/>
              </p:nvSpPr>
              <p:spPr>
                <a:xfrm>
                  <a:off x="0" y="0"/>
                  <a:ext cx="643" cy="256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4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32" name="Line 68"/>
                <p:cNvSpPr/>
                <p:nvPr/>
              </p:nvSpPr>
              <p:spPr>
                <a:xfrm>
                  <a:off x="322" y="7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01430" name="Line 69"/>
              <p:cNvSpPr/>
              <p:nvPr/>
            </p:nvSpPr>
            <p:spPr>
              <a:xfrm>
                <a:off x="0" y="129"/>
                <a:ext cx="27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101400" name="Group 71"/>
            <p:cNvGrpSpPr/>
            <p:nvPr/>
          </p:nvGrpSpPr>
          <p:grpSpPr>
            <a:xfrm>
              <a:off x="2817813" y="3655547"/>
              <a:ext cx="347663" cy="2584349"/>
              <a:chOff x="0" y="0"/>
              <a:chExt cx="219" cy="1628"/>
            </a:xfrm>
          </p:grpSpPr>
          <p:sp>
            <p:nvSpPr>
              <p:cNvPr id="101423" name="Text Box 72"/>
              <p:cNvSpPr txBox="1"/>
              <p:nvPr/>
            </p:nvSpPr>
            <p:spPr>
              <a:xfrm>
                <a:off x="22" y="0"/>
                <a:ext cx="197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424" name="Text Box 73"/>
              <p:cNvSpPr txBox="1"/>
              <p:nvPr/>
            </p:nvSpPr>
            <p:spPr>
              <a:xfrm>
                <a:off x="4" y="273"/>
                <a:ext cx="197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425" name="Text Box 74"/>
              <p:cNvSpPr txBox="1"/>
              <p:nvPr/>
            </p:nvSpPr>
            <p:spPr>
              <a:xfrm>
                <a:off x="4" y="545"/>
                <a:ext cx="197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426" name="Text Box 75"/>
              <p:cNvSpPr txBox="1"/>
              <p:nvPr/>
            </p:nvSpPr>
            <p:spPr>
              <a:xfrm>
                <a:off x="4" y="818"/>
                <a:ext cx="197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427" name="Text Box 76"/>
              <p:cNvSpPr txBox="1"/>
              <p:nvPr/>
            </p:nvSpPr>
            <p:spPr>
              <a:xfrm>
                <a:off x="11" y="1081"/>
                <a:ext cx="197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1428" name="Text Box 77"/>
              <p:cNvSpPr txBox="1"/>
              <p:nvPr/>
            </p:nvSpPr>
            <p:spPr>
              <a:xfrm>
                <a:off x="0" y="1376"/>
                <a:ext cx="197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1401" name="Text Box 78"/>
            <p:cNvSpPr txBox="1"/>
            <p:nvPr/>
          </p:nvSpPr>
          <p:spPr>
            <a:xfrm>
              <a:off x="4200523" y="4112901"/>
              <a:ext cx="331788" cy="3968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^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02" name="Text Box 79"/>
            <p:cNvSpPr txBox="1"/>
            <p:nvPr/>
          </p:nvSpPr>
          <p:spPr>
            <a:xfrm>
              <a:off x="3322723" y="3645992"/>
              <a:ext cx="441146" cy="4000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03" name="Text Box 80"/>
            <p:cNvSpPr txBox="1"/>
            <p:nvPr/>
          </p:nvSpPr>
          <p:spPr>
            <a:xfrm>
              <a:off x="3322723" y="4079363"/>
              <a:ext cx="441146" cy="4000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04" name="Text Box 81"/>
            <p:cNvSpPr txBox="1"/>
            <p:nvPr/>
          </p:nvSpPr>
          <p:spPr>
            <a:xfrm>
              <a:off x="3322723" y="4511146"/>
              <a:ext cx="441146" cy="4000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05" name="Text Box 82"/>
            <p:cNvSpPr txBox="1"/>
            <p:nvPr/>
          </p:nvSpPr>
          <p:spPr>
            <a:xfrm>
              <a:off x="3322723" y="4944516"/>
              <a:ext cx="441146" cy="4000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06" name="Text Box 83"/>
            <p:cNvSpPr txBox="1"/>
            <p:nvPr/>
          </p:nvSpPr>
          <p:spPr>
            <a:xfrm>
              <a:off x="3297323" y="5398523"/>
              <a:ext cx="441146" cy="4000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07" name="Text Box 84"/>
            <p:cNvSpPr txBox="1"/>
            <p:nvPr/>
          </p:nvSpPr>
          <p:spPr>
            <a:xfrm>
              <a:off x="3310023" y="5830305"/>
              <a:ext cx="441146" cy="4000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v6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08" name="Text Box 85"/>
            <p:cNvSpPr txBox="1"/>
            <p:nvPr/>
          </p:nvSpPr>
          <p:spPr>
            <a:xfrm>
              <a:off x="3144616" y="3188810"/>
              <a:ext cx="668773" cy="4000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data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409" name="Line 20"/>
            <p:cNvSpPr/>
            <p:nvPr/>
          </p:nvSpPr>
          <p:spPr>
            <a:xfrm>
              <a:off x="3261292" y="4509761"/>
              <a:ext cx="142240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410" name="Line 20"/>
            <p:cNvSpPr/>
            <p:nvPr/>
          </p:nvSpPr>
          <p:spPr>
            <a:xfrm>
              <a:off x="3243532" y="4941792"/>
              <a:ext cx="142240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411" name="Line 20"/>
            <p:cNvSpPr/>
            <p:nvPr/>
          </p:nvSpPr>
          <p:spPr>
            <a:xfrm>
              <a:off x="3243532" y="5373822"/>
              <a:ext cx="142240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412" name="Line 20"/>
            <p:cNvSpPr/>
            <p:nvPr/>
          </p:nvSpPr>
          <p:spPr>
            <a:xfrm>
              <a:off x="3243532" y="5805853"/>
              <a:ext cx="142240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413" name="Line 20"/>
            <p:cNvSpPr/>
            <p:nvPr/>
          </p:nvSpPr>
          <p:spPr>
            <a:xfrm>
              <a:off x="3243532" y="6237884"/>
              <a:ext cx="142240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414" name="Line 20"/>
            <p:cNvSpPr/>
            <p:nvPr/>
          </p:nvSpPr>
          <p:spPr>
            <a:xfrm>
              <a:off x="3246052" y="3645699"/>
              <a:ext cx="1422401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415" name="Line 23"/>
            <p:cNvSpPr/>
            <p:nvPr/>
          </p:nvSpPr>
          <p:spPr>
            <a:xfrm>
              <a:off x="4671563" y="3645699"/>
              <a:ext cx="12130" cy="25902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416" name="Line 23"/>
            <p:cNvSpPr/>
            <p:nvPr/>
          </p:nvSpPr>
          <p:spPr>
            <a:xfrm>
              <a:off x="3231402" y="3645699"/>
              <a:ext cx="12130" cy="259027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1417" name="Text Box 44"/>
            <p:cNvSpPr txBox="1"/>
            <p:nvPr/>
          </p:nvSpPr>
          <p:spPr>
            <a:xfrm>
              <a:off x="6812583" y="4976357"/>
              <a:ext cx="331788" cy="3968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^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1418" name="Group 50"/>
            <p:cNvGrpSpPr/>
            <p:nvPr/>
          </p:nvGrpSpPr>
          <p:grpSpPr>
            <a:xfrm>
              <a:off x="5652120" y="4963658"/>
              <a:ext cx="1590676" cy="406384"/>
              <a:chOff x="0" y="0"/>
              <a:chExt cx="1002" cy="256"/>
            </a:xfrm>
          </p:grpSpPr>
          <p:grpSp>
            <p:nvGrpSpPr>
              <p:cNvPr id="101419" name="Group 51"/>
              <p:cNvGrpSpPr/>
              <p:nvPr/>
            </p:nvGrpSpPr>
            <p:grpSpPr>
              <a:xfrm>
                <a:off x="359" y="0"/>
                <a:ext cx="643" cy="256"/>
                <a:chOff x="0" y="0"/>
                <a:chExt cx="643" cy="256"/>
              </a:xfrm>
            </p:grpSpPr>
            <p:sp>
              <p:nvSpPr>
                <p:cNvPr id="101421" name="Rectangle 52"/>
                <p:cNvSpPr/>
                <p:nvPr/>
              </p:nvSpPr>
              <p:spPr>
                <a:xfrm>
                  <a:off x="0" y="0"/>
                  <a:ext cx="643" cy="256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22" name="Line 53"/>
                <p:cNvSpPr/>
                <p:nvPr/>
              </p:nvSpPr>
              <p:spPr>
                <a:xfrm>
                  <a:off x="322" y="7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01420" name="Line 54"/>
              <p:cNvSpPr/>
              <p:nvPr/>
            </p:nvSpPr>
            <p:spPr>
              <a:xfrm>
                <a:off x="0" y="141"/>
                <a:ext cx="35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</p:spTree>
  </p:cSld>
  <p:clrMapOvr>
    <a:masterClrMapping/>
  </p:clrMapOvr>
  <p:transition>
    <p:random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03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拓扑排序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40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Status Topo_Sort (ALGraph G){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FindInDegree(G, indegree);//</a:t>
            </a:r>
            <a:r>
              <a:rPr lang="zh-CN" altLang="en-US" sz="2200" b="1" dirty="0">
                <a:latin typeface="Times New Roman" panose="02020603050405020304" pitchFamily="18" charset="0"/>
              </a:rPr>
              <a:t>求顶点入度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InitStack(S);  count=0;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for (i=0; i&lt;G.vexnum; i++)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if (indegree[i]==0)  Push(S,i);	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while(!StackEmpty(S)){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Pop(S, i); 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printf(i, G-&gt;vertices[i].data);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count++;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for(p=G.vertices[i].firstarc;p;p=p-&gt;nextarc){ 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	k=p-&gt;adjvex;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	if(!(--indegree[k])) Push(S,k);//</a:t>
            </a:r>
            <a:r>
              <a:rPr lang="zh-CN" altLang="en-US" sz="2200" b="1" dirty="0">
                <a:latin typeface="Times New Roman" panose="02020603050405020304" pitchFamily="18" charset="0"/>
              </a:rPr>
              <a:t>入度减</a:t>
            </a:r>
            <a:r>
              <a:rPr lang="en-US" altLang="zh-CN" sz="2200" b="1" dirty="0">
                <a:latin typeface="Times New Roman" panose="02020603050405020304" pitchFamily="18" charset="0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</a:rPr>
              <a:t>后为</a:t>
            </a:r>
            <a:r>
              <a:rPr lang="en-US" altLang="zh-CN" sz="2200" b="1" dirty="0">
                <a:latin typeface="Times New Roman" panose="02020603050405020304" pitchFamily="18" charset="0"/>
              </a:rPr>
              <a:t>0 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}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}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if(count&lt;G.vexnum) return ERROR;//</a:t>
            </a:r>
            <a:r>
              <a:rPr lang="zh-CN" altLang="en-US" sz="2200" b="1" dirty="0">
                <a:latin typeface="Times New Roman" panose="02020603050405020304" pitchFamily="18" charset="0"/>
              </a:rPr>
              <a:t>有回路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else return OK;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}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940425" y="1916113"/>
            <a:ext cx="3024188" cy="504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时间复杂度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O(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n+e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04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拓扑排序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342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void FindInDegree(ALGraph G, int indegree[MAX]);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for (i=0;i&lt;G.vexnum;++i)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indegree[i]=0;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for (i=0;i&lt;G.vexnum;++i){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p=G.vertices[i].firstarc;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while(p){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	indegree[p-&gt;adjvex]++; 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	p=p-&gt;nextarc;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 }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}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}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关键路径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45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AOE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如果在无环带权有向图中，用有向边表示一个工程中的活动，用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边上权值表示活动持续时间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顶点表示事件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每个事件表示在它之前的活动已完成，在它之后的活动可以开始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，则这样的有向图叫做用边表示活动的网络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简称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AOE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(Activity On Edges)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AOE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网络在某些工程估算方面非常有用。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1835150" y="4005263"/>
            <a:ext cx="3511550" cy="2120900"/>
            <a:chOff x="1619250" y="3312551"/>
            <a:chExt cx="3510889" cy="2120898"/>
          </a:xfrm>
        </p:grpSpPr>
        <p:grpSp>
          <p:nvGrpSpPr>
            <p:cNvPr id="104454" name="组合 1"/>
            <p:cNvGrpSpPr/>
            <p:nvPr/>
          </p:nvGrpSpPr>
          <p:grpSpPr>
            <a:xfrm>
              <a:off x="1619250" y="3312551"/>
              <a:ext cx="3510889" cy="2120898"/>
              <a:chOff x="0" y="50225"/>
              <a:chExt cx="3510928" cy="2120370"/>
            </a:xfrm>
          </p:grpSpPr>
          <p:sp>
            <p:nvSpPr>
              <p:cNvPr id="104459" name="Oval 10"/>
              <p:cNvSpPr/>
              <p:nvPr/>
            </p:nvSpPr>
            <p:spPr>
              <a:xfrm>
                <a:off x="3078919" y="991399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V4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60" name="Oval 11"/>
              <p:cNvSpPr/>
              <p:nvPr/>
            </p:nvSpPr>
            <p:spPr>
              <a:xfrm>
                <a:off x="1467458" y="1685814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V3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61" name="Oval 12"/>
              <p:cNvSpPr/>
              <p:nvPr/>
            </p:nvSpPr>
            <p:spPr>
              <a:xfrm>
                <a:off x="1433172" y="50225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V2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62" name="Oval 13"/>
              <p:cNvSpPr/>
              <p:nvPr/>
            </p:nvSpPr>
            <p:spPr>
              <a:xfrm>
                <a:off x="0" y="965194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463" name="Line 14"/>
              <p:cNvSpPr/>
              <p:nvPr/>
            </p:nvSpPr>
            <p:spPr>
              <a:xfrm flipV="1">
                <a:off x="379436" y="428005"/>
                <a:ext cx="1117737" cy="655109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4464" name="Line 15"/>
              <p:cNvSpPr/>
              <p:nvPr/>
            </p:nvSpPr>
            <p:spPr>
              <a:xfrm>
                <a:off x="404580" y="1275279"/>
                <a:ext cx="1065164" cy="655109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4465" name="Line 17"/>
              <p:cNvSpPr/>
              <p:nvPr/>
            </p:nvSpPr>
            <p:spPr>
              <a:xfrm>
                <a:off x="1876609" y="353759"/>
                <a:ext cx="1220596" cy="72935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4466" name="Line 18"/>
              <p:cNvSpPr/>
              <p:nvPr/>
            </p:nvSpPr>
            <p:spPr>
              <a:xfrm flipV="1">
                <a:off x="1929181" y="1301484"/>
                <a:ext cx="1142880" cy="62890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104455" name="Text Box 25"/>
            <p:cNvSpPr txBox="1"/>
            <p:nvPr/>
          </p:nvSpPr>
          <p:spPr>
            <a:xfrm rot="-1936531">
              <a:off x="2009775" y="3646488"/>
              <a:ext cx="822325" cy="463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a1=6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456" name="Text Box 26"/>
            <p:cNvSpPr txBox="1"/>
            <p:nvPr/>
          </p:nvSpPr>
          <p:spPr>
            <a:xfrm rot="1789981">
              <a:off x="2328863" y="4521200"/>
              <a:ext cx="820737" cy="4619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a2=4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457" name="Text Box 28"/>
            <p:cNvSpPr txBox="1"/>
            <p:nvPr/>
          </p:nvSpPr>
          <p:spPr>
            <a:xfrm rot="2110140">
              <a:off x="3835400" y="3636963"/>
              <a:ext cx="822325" cy="4619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a4=1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458" name="Text Box 29"/>
            <p:cNvSpPr txBox="1"/>
            <p:nvPr/>
          </p:nvSpPr>
          <p:spPr>
            <a:xfrm rot="-1677671">
              <a:off x="3546475" y="4387850"/>
              <a:ext cx="820738" cy="4619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a5=1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588770"/>
            <a:ext cx="8658225" cy="4667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451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charRg st="5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4451">
                                            <p:txEl>
                                              <p:charRg st="5" end="1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charRg st="133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4451">
                                            <p:txEl>
                                              <p:charRg st="133" end="1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关键路径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547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.</a:t>
            </a:r>
            <a:r>
              <a:rPr lang="zh-CN" altLang="en-US" dirty="0">
                <a:latin typeface="Times New Roman" panose="02020603050405020304" pitchFamily="18" charset="0"/>
              </a:rPr>
              <a:t>  设一个工程有11项活动，9个事件，事件</a:t>
            </a:r>
            <a:r>
              <a:rPr lang="en-US" altLang="zh-CN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表示整个工程开始，事件</a:t>
            </a:r>
            <a:r>
              <a:rPr lang="en-US" altLang="zh-CN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9</a:t>
            </a:r>
            <a:r>
              <a:rPr lang="zh-CN" altLang="en-US" dirty="0">
                <a:latin typeface="Times New Roman" panose="02020603050405020304" pitchFamily="18" charset="0"/>
              </a:rPr>
              <a:t>表示整个工程结束。整个工程只有一个开始点和一个完成点，在正常情况下，网中只一个入度为零的点（称为源点）和一个出度为零的点（称为汇点）。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问题</a:t>
            </a:r>
            <a:r>
              <a:rPr lang="en-US" altLang="zh-CN" dirty="0">
                <a:latin typeface="Times New Roman" panose="02020603050405020304" pitchFamily="18" charset="0"/>
              </a:rPr>
              <a:t>:   (</a:t>
            </a:r>
            <a:r>
              <a:rPr lang="zh-CN" altLang="en-US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</a:rPr>
              <a:t>完成整项工程至少需要多少时间？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) </a:t>
            </a:r>
            <a:r>
              <a:rPr lang="zh-CN" altLang="en-US" dirty="0">
                <a:latin typeface="Times New Roman" panose="02020603050405020304" pitchFamily="18" charset="0"/>
              </a:rPr>
              <a:t>哪些活动是影响工程进度的关键？</a:t>
            </a: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79613" y="3213100"/>
            <a:ext cx="6553200" cy="3335338"/>
            <a:chOff x="1619250" y="3262313"/>
            <a:chExt cx="6553200" cy="3335337"/>
          </a:xfrm>
        </p:grpSpPr>
        <p:grpSp>
          <p:nvGrpSpPr>
            <p:cNvPr id="105477" name="组合 1"/>
            <p:cNvGrpSpPr/>
            <p:nvPr/>
          </p:nvGrpSpPr>
          <p:grpSpPr>
            <a:xfrm>
              <a:off x="1619250" y="3262313"/>
              <a:ext cx="6553200" cy="3335337"/>
              <a:chOff x="0" y="0"/>
              <a:chExt cx="6553274" cy="3334506"/>
            </a:xfrm>
          </p:grpSpPr>
          <p:sp>
            <p:nvSpPr>
              <p:cNvPr id="105489" name="Oval 5"/>
              <p:cNvSpPr/>
              <p:nvPr/>
            </p:nvSpPr>
            <p:spPr>
              <a:xfrm>
                <a:off x="6121265" y="792682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V9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0" name="Oval 6"/>
              <p:cNvSpPr/>
              <p:nvPr/>
            </p:nvSpPr>
            <p:spPr>
              <a:xfrm>
                <a:off x="4459518" y="1583181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V8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1" name="Oval 7"/>
              <p:cNvSpPr/>
              <p:nvPr/>
            </p:nvSpPr>
            <p:spPr>
              <a:xfrm>
                <a:off x="4425231" y="0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V7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2" name="Oval 8"/>
              <p:cNvSpPr/>
              <p:nvPr/>
            </p:nvSpPr>
            <p:spPr>
              <a:xfrm>
                <a:off x="3069776" y="2849725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V6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3" name="Oval 9"/>
              <p:cNvSpPr/>
              <p:nvPr/>
            </p:nvSpPr>
            <p:spPr>
              <a:xfrm>
                <a:off x="1435457" y="2849725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V4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4" name="Oval 10"/>
              <p:cNvSpPr/>
              <p:nvPr/>
            </p:nvSpPr>
            <p:spPr>
              <a:xfrm>
                <a:off x="3078919" y="991399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V5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5" name="Oval 11"/>
              <p:cNvSpPr/>
              <p:nvPr/>
            </p:nvSpPr>
            <p:spPr>
              <a:xfrm>
                <a:off x="1467458" y="1685814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V3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6" name="Oval 12"/>
              <p:cNvSpPr/>
              <p:nvPr/>
            </p:nvSpPr>
            <p:spPr>
              <a:xfrm>
                <a:off x="1433172" y="50225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V2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7" name="Oval 13"/>
              <p:cNvSpPr/>
              <p:nvPr/>
            </p:nvSpPr>
            <p:spPr>
              <a:xfrm>
                <a:off x="0" y="965194"/>
                <a:ext cx="432009" cy="48478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5498" name="Line 14"/>
              <p:cNvSpPr/>
              <p:nvPr/>
            </p:nvSpPr>
            <p:spPr>
              <a:xfrm flipV="1">
                <a:off x="379436" y="428005"/>
                <a:ext cx="1117737" cy="655109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5499" name="Line 15"/>
              <p:cNvSpPr/>
              <p:nvPr/>
            </p:nvSpPr>
            <p:spPr>
              <a:xfrm>
                <a:off x="404580" y="1275279"/>
                <a:ext cx="1065164" cy="655109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5500" name="Line 16"/>
              <p:cNvSpPr/>
              <p:nvPr/>
            </p:nvSpPr>
            <p:spPr>
              <a:xfrm>
                <a:off x="276577" y="1421588"/>
                <a:ext cx="1220596" cy="142813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5501" name="Line 17"/>
              <p:cNvSpPr/>
              <p:nvPr/>
            </p:nvSpPr>
            <p:spPr>
              <a:xfrm>
                <a:off x="1876609" y="353759"/>
                <a:ext cx="1220596" cy="72935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5502" name="Line 18"/>
              <p:cNvSpPr/>
              <p:nvPr/>
            </p:nvSpPr>
            <p:spPr>
              <a:xfrm flipV="1">
                <a:off x="1929181" y="1301484"/>
                <a:ext cx="1142880" cy="62890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5503" name="Line 19"/>
              <p:cNvSpPr/>
              <p:nvPr/>
            </p:nvSpPr>
            <p:spPr>
              <a:xfrm>
                <a:off x="1865181" y="3118482"/>
                <a:ext cx="1159155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5504" name="Line 20"/>
              <p:cNvSpPr/>
              <p:nvPr/>
            </p:nvSpPr>
            <p:spPr>
              <a:xfrm flipV="1">
                <a:off x="3476641" y="353759"/>
                <a:ext cx="966876" cy="75337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5505" name="Line 21"/>
              <p:cNvSpPr/>
              <p:nvPr/>
            </p:nvSpPr>
            <p:spPr>
              <a:xfrm>
                <a:off x="3515906" y="1325504"/>
                <a:ext cx="948590" cy="46076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5506" name="Line 22"/>
              <p:cNvSpPr/>
              <p:nvPr/>
            </p:nvSpPr>
            <p:spPr>
              <a:xfrm>
                <a:off x="4848098" y="233656"/>
                <a:ext cx="1273168" cy="60706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5507" name="Line 23"/>
              <p:cNvSpPr/>
              <p:nvPr/>
            </p:nvSpPr>
            <p:spPr>
              <a:xfrm flipV="1">
                <a:off x="4900669" y="1233788"/>
                <a:ext cx="1220596" cy="60051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05508" name="Line 24"/>
              <p:cNvSpPr/>
              <p:nvPr/>
            </p:nvSpPr>
            <p:spPr>
              <a:xfrm flipV="1">
                <a:off x="3473219" y="2067962"/>
                <a:ext cx="1063285" cy="90650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105478" name="Text Box 25"/>
            <p:cNvSpPr txBox="1"/>
            <p:nvPr/>
          </p:nvSpPr>
          <p:spPr>
            <a:xfrm rot="-1936531">
              <a:off x="2009775" y="3646488"/>
              <a:ext cx="822325" cy="463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a1=6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79" name="Text Box 26"/>
            <p:cNvSpPr txBox="1"/>
            <p:nvPr/>
          </p:nvSpPr>
          <p:spPr>
            <a:xfrm rot="1789981">
              <a:off x="2328863" y="4521200"/>
              <a:ext cx="820737" cy="4619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a2=4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80" name="Text Box 27"/>
            <p:cNvSpPr txBox="1"/>
            <p:nvPr/>
          </p:nvSpPr>
          <p:spPr>
            <a:xfrm rot="3002352">
              <a:off x="1992303" y="5399078"/>
              <a:ext cx="820738" cy="4619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a3=5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81" name="Text Box 28"/>
            <p:cNvSpPr txBox="1"/>
            <p:nvPr/>
          </p:nvSpPr>
          <p:spPr>
            <a:xfrm rot="2110140">
              <a:off x="3835400" y="3636963"/>
              <a:ext cx="822325" cy="4619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a4=1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82" name="Text Box 29"/>
            <p:cNvSpPr txBox="1"/>
            <p:nvPr/>
          </p:nvSpPr>
          <p:spPr>
            <a:xfrm rot="-1677671">
              <a:off x="3546475" y="4387850"/>
              <a:ext cx="820738" cy="4619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a5=1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83" name="Text Box 30"/>
            <p:cNvSpPr txBox="1"/>
            <p:nvPr/>
          </p:nvSpPr>
          <p:spPr>
            <a:xfrm>
              <a:off x="3749675" y="5805488"/>
              <a:ext cx="822325" cy="4619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a6=2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84" name="Text Box 31"/>
            <p:cNvSpPr txBox="1"/>
            <p:nvPr/>
          </p:nvSpPr>
          <p:spPr>
            <a:xfrm rot="-2384498">
              <a:off x="4994275" y="3549650"/>
              <a:ext cx="820738" cy="4619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a7=9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85" name="Text Box 32"/>
            <p:cNvSpPr txBox="1"/>
            <p:nvPr/>
          </p:nvSpPr>
          <p:spPr>
            <a:xfrm rot="1348562">
              <a:off x="5349875" y="4411663"/>
              <a:ext cx="820738" cy="4619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a8=7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86" name="Text Box 33"/>
            <p:cNvSpPr txBox="1"/>
            <p:nvPr/>
          </p:nvSpPr>
          <p:spPr>
            <a:xfrm rot="-2273448">
              <a:off x="4991100" y="5427663"/>
              <a:ext cx="822325" cy="4619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a9=4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87" name="Text Box 34"/>
            <p:cNvSpPr txBox="1"/>
            <p:nvPr/>
          </p:nvSpPr>
          <p:spPr>
            <a:xfrm rot="1332095">
              <a:off x="6858000" y="3379788"/>
              <a:ext cx="974725" cy="4619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a10=2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5488" name="Text Box 35"/>
            <p:cNvSpPr txBox="1"/>
            <p:nvPr/>
          </p:nvSpPr>
          <p:spPr>
            <a:xfrm rot="-1493478">
              <a:off x="6591300" y="4368800"/>
              <a:ext cx="958850" cy="4619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a11=4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charRg st="0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5475">
                                            <p:txEl>
                                              <p:charRg st="0" end="10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charRg st="106" end="1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5475">
                                            <p:txEl>
                                              <p:charRg st="106" end="1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关键路径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649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定义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AOE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网是一个带权的有向无环图，其中顶点表示事件，弧表示活动，权表示活动持续时间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路径长度：路径上各活动持续时间之和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关键路径：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路径长度最长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的路径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Ve(j)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表示事件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的最早发生时间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Vl(i)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表示事件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的最迟发生时间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e(k)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表示活动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的最早开始时间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l(k)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表示活动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的最迟开始时间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l(k)-e(k)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：表示完成活动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的时间余量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 eaLnBrk="1" hangingPunct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关键活动：关键路径上的活动，即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l(k)=e(k)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的活动。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06500" name="组合 1"/>
          <p:cNvGrpSpPr>
            <a:grpSpLocks noChangeAspect="1"/>
          </p:cNvGrpSpPr>
          <p:nvPr/>
        </p:nvGrpSpPr>
        <p:grpSpPr>
          <a:xfrm>
            <a:off x="5978525" y="3400425"/>
            <a:ext cx="2914650" cy="1684338"/>
            <a:chOff x="0" y="0"/>
            <a:chExt cx="2914650" cy="1684338"/>
          </a:xfrm>
        </p:grpSpPr>
        <p:sp>
          <p:nvSpPr>
            <p:cNvPr id="106509" name="Oval 4"/>
            <p:cNvSpPr>
              <a:spLocks noChangeAspect="1"/>
            </p:cNvSpPr>
            <p:nvPr/>
          </p:nvSpPr>
          <p:spPr>
            <a:xfrm>
              <a:off x="2556510" y="748806"/>
              <a:ext cx="358140" cy="38488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10" name="Oval 5"/>
            <p:cNvSpPr>
              <a:spLocks noChangeAspect="1"/>
            </p:cNvSpPr>
            <p:nvPr/>
          </p:nvSpPr>
          <p:spPr>
            <a:xfrm>
              <a:off x="1219200" y="1299455"/>
              <a:ext cx="358140" cy="38488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11" name="Oval 6"/>
            <p:cNvSpPr>
              <a:spLocks noChangeAspect="1"/>
            </p:cNvSpPr>
            <p:nvPr/>
          </p:nvSpPr>
          <p:spPr>
            <a:xfrm>
              <a:off x="1190625" y="0"/>
              <a:ext cx="358140" cy="38488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12" name="Oval 7"/>
            <p:cNvSpPr>
              <a:spLocks noChangeAspect="1"/>
            </p:cNvSpPr>
            <p:nvPr/>
          </p:nvSpPr>
          <p:spPr>
            <a:xfrm>
              <a:off x="0" y="727847"/>
              <a:ext cx="358140" cy="38488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13" name="Line 8"/>
            <p:cNvSpPr>
              <a:spLocks noChangeAspect="1"/>
            </p:cNvSpPr>
            <p:nvPr/>
          </p:nvSpPr>
          <p:spPr>
            <a:xfrm flipV="1">
              <a:off x="314325" y="301047"/>
              <a:ext cx="927735" cy="5201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6514" name="Line 9"/>
            <p:cNvSpPr>
              <a:spLocks noChangeAspect="1"/>
            </p:cNvSpPr>
            <p:nvPr/>
          </p:nvSpPr>
          <p:spPr>
            <a:xfrm>
              <a:off x="335280" y="973639"/>
              <a:ext cx="885825" cy="520163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6515" name="Line 10"/>
            <p:cNvSpPr>
              <a:spLocks noChangeAspect="1"/>
            </p:cNvSpPr>
            <p:nvPr/>
          </p:nvSpPr>
          <p:spPr>
            <a:xfrm>
              <a:off x="1558290" y="241981"/>
              <a:ext cx="1013460" cy="57922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6516" name="Line 11"/>
            <p:cNvSpPr>
              <a:spLocks noChangeAspect="1"/>
            </p:cNvSpPr>
            <p:nvPr/>
          </p:nvSpPr>
          <p:spPr>
            <a:xfrm flipV="1">
              <a:off x="1602105" y="994598"/>
              <a:ext cx="948690" cy="49920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6517" name="Text Box 12"/>
            <p:cNvSpPr txBox="1">
              <a:spLocks noChangeAspect="1"/>
            </p:cNvSpPr>
            <p:nvPr/>
          </p:nvSpPr>
          <p:spPr>
            <a:xfrm rot="-1906221">
              <a:off x="348703" y="190536"/>
              <a:ext cx="714375" cy="4001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a1=6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18" name="Text Box 13"/>
            <p:cNvSpPr txBox="1">
              <a:spLocks noChangeAspect="1"/>
            </p:cNvSpPr>
            <p:nvPr/>
          </p:nvSpPr>
          <p:spPr>
            <a:xfrm rot="1789981">
              <a:off x="564353" y="888855"/>
              <a:ext cx="714375" cy="4001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a2=4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19" name="Text Box 14"/>
            <p:cNvSpPr txBox="1">
              <a:spLocks noChangeAspect="1"/>
            </p:cNvSpPr>
            <p:nvPr/>
          </p:nvSpPr>
          <p:spPr>
            <a:xfrm rot="1796604">
              <a:off x="1815151" y="168370"/>
              <a:ext cx="714375" cy="4001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a4=2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20" name="Text Box 15"/>
            <p:cNvSpPr txBox="1">
              <a:spLocks noChangeAspect="1"/>
            </p:cNvSpPr>
            <p:nvPr/>
          </p:nvSpPr>
          <p:spPr>
            <a:xfrm rot="-1707828">
              <a:off x="1644491" y="893981"/>
              <a:ext cx="714375" cy="4001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a5=1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6501" name="Group 5"/>
          <p:cNvGrpSpPr/>
          <p:nvPr/>
        </p:nvGrpSpPr>
        <p:grpSpPr>
          <a:xfrm>
            <a:off x="6940550" y="2133600"/>
            <a:ext cx="1663700" cy="752475"/>
            <a:chOff x="4028" y="718"/>
            <a:chExt cx="1277" cy="474"/>
          </a:xfrm>
        </p:grpSpPr>
        <p:grpSp>
          <p:nvGrpSpPr>
            <p:cNvPr id="106502" name="Group 6"/>
            <p:cNvGrpSpPr/>
            <p:nvPr/>
          </p:nvGrpSpPr>
          <p:grpSpPr>
            <a:xfrm>
              <a:off x="4068" y="910"/>
              <a:ext cx="1176" cy="60"/>
              <a:chOff x="2434" y="3218"/>
              <a:chExt cx="1176" cy="60"/>
            </a:xfrm>
          </p:grpSpPr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>
                <a:off x="2434" y="3244"/>
                <a:ext cx="1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med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j-lt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Oval 8"/>
              <p:cNvSpPr>
                <a:spLocks noChangeArrowheads="1"/>
              </p:cNvSpPr>
              <p:nvPr/>
            </p:nvSpPr>
            <p:spPr bwMode="auto">
              <a:xfrm>
                <a:off x="2434" y="3222"/>
                <a:ext cx="58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FFFF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j-lt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Oval 9"/>
              <p:cNvSpPr>
                <a:spLocks noChangeArrowheads="1"/>
              </p:cNvSpPr>
              <p:nvPr/>
            </p:nvSpPr>
            <p:spPr bwMode="auto">
              <a:xfrm>
                <a:off x="3552" y="3218"/>
                <a:ext cx="58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FFFF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j-lt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6503" name="Text Box 10"/>
            <p:cNvSpPr txBox="1"/>
            <p:nvPr/>
          </p:nvSpPr>
          <p:spPr>
            <a:xfrm>
              <a:off x="4028" y="929"/>
              <a:ext cx="16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04" name="Text Box 11"/>
            <p:cNvSpPr txBox="1"/>
            <p:nvPr/>
          </p:nvSpPr>
          <p:spPr>
            <a:xfrm>
              <a:off x="5134" y="940"/>
              <a:ext cx="17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endPara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05" name="Text Box 12"/>
            <p:cNvSpPr txBox="1"/>
            <p:nvPr/>
          </p:nvSpPr>
          <p:spPr>
            <a:xfrm>
              <a:off x="4514" y="718"/>
              <a:ext cx="20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endPara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关键路径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752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Times New Roman" panose="02020603050405020304" pitchFamily="18" charset="0"/>
              </a:rPr>
              <a:t>问题分析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如何找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e(k)=l(k)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的关键活动？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设活动</a:t>
            </a:r>
            <a:r>
              <a:rPr lang="en-US" altLang="zh-CN" dirty="0">
                <a:solidFill>
                  <a:srgbClr val="FF090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>
                <a:solidFill>
                  <a:srgbClr val="FF090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用弧</a:t>
            </a:r>
            <a:r>
              <a:rPr lang="zh-CN" altLang="en-US" dirty="0">
                <a:solidFill>
                  <a:srgbClr val="FF090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&lt;</a:t>
            </a:r>
            <a:r>
              <a:rPr lang="en-US" altLang="zh-CN" dirty="0">
                <a:solidFill>
                  <a:srgbClr val="FF090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i,j&gt;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表示，其持续时间记为：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dut(&lt;i,j&gt;)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则有：	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e(k)=Ve(i)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//a</a:t>
            </a:r>
            <a:r>
              <a:rPr lang="en-US" altLang="zh-CN" sz="2000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最早开始时间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=V</a:t>
            </a:r>
            <a:r>
              <a:rPr lang="en-US" altLang="zh-CN" sz="2000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最早开始时间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		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l(k)=Vl(j)-dut(&lt;i,j&gt;)</a:t>
            </a:r>
            <a:r>
              <a:rPr lang="en-US" altLang="zh-CN" sz="2000" dirty="0">
                <a:latin typeface="Times New Roman" panose="02020603050405020304" pitchFamily="18" charset="0"/>
              </a:rPr>
              <a:t>//a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</a:rPr>
              <a:t>最迟开始时间</a:t>
            </a:r>
            <a:r>
              <a:rPr lang="en-US" altLang="zh-CN" sz="2000" dirty="0">
                <a:latin typeface="Times New Roman" panose="02020603050405020304" pitchFamily="18" charset="0"/>
              </a:rPr>
              <a:t>=V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j</a:t>
            </a:r>
            <a:r>
              <a:rPr lang="zh-CN" altLang="en-US" sz="2000" dirty="0">
                <a:latin typeface="Times New Roman" panose="02020603050405020304" pitchFamily="18" charset="0"/>
              </a:rPr>
              <a:t>最迟开始时间</a:t>
            </a:r>
            <a:r>
              <a:rPr lang="en-US" altLang="zh-CN" sz="2000" dirty="0">
                <a:latin typeface="Times New Roman" panose="02020603050405020304" pitchFamily="18" charset="0"/>
              </a:rPr>
              <a:t>-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</a:rPr>
              <a:t>时间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从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Ve(0)=0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向后递推，计算每一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事件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V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j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的最早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发生时间：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3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从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Vl(n-1)=Ve(n-1)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向前递推，计算每一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事件最迟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发生时间：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108548" name="Object 4"/>
          <p:cNvGraphicFramePr>
            <a:graphicFrameLocks noChangeAspect="1"/>
          </p:cNvGraphicFramePr>
          <p:nvPr/>
        </p:nvGraphicFramePr>
        <p:xfrm>
          <a:off x="1258888" y="3860800"/>
          <a:ext cx="61626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3467100" imgH="508000" progId="Equation.3">
                  <p:embed/>
                </p:oleObj>
              </mc:Choice>
              <mc:Fallback>
                <p:oleObj name="" r:id="rId1" imgW="3467100" imgH="5080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8888" y="3860800"/>
                        <a:ext cx="6162675" cy="836613"/>
                      </a:xfrm>
                      <a:prstGeom prst="rect">
                        <a:avLst/>
                      </a:prstGeom>
                      <a:solidFill>
                        <a:srgbClr val="C6D9F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5"/>
          <p:cNvGraphicFramePr>
            <a:graphicFrameLocks noChangeAspect="1"/>
          </p:cNvGraphicFramePr>
          <p:nvPr/>
        </p:nvGraphicFramePr>
        <p:xfrm>
          <a:off x="1258888" y="5400675"/>
          <a:ext cx="5957887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3467100" imgH="508000" progId="Equation.3">
                  <p:embed/>
                </p:oleObj>
              </mc:Choice>
              <mc:Fallback>
                <p:oleObj name="" r:id="rId3" imgW="3467100" imgH="5080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8888" y="5400675"/>
                        <a:ext cx="5957887" cy="836613"/>
                      </a:xfrm>
                      <a:prstGeom prst="rect">
                        <a:avLst/>
                      </a:prstGeom>
                      <a:solidFill>
                        <a:srgbClr val="C6D9F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6501" name="Group 5"/>
          <p:cNvGrpSpPr/>
          <p:nvPr/>
        </p:nvGrpSpPr>
        <p:grpSpPr>
          <a:xfrm>
            <a:off x="6940550" y="1129030"/>
            <a:ext cx="1663700" cy="752475"/>
            <a:chOff x="4028" y="718"/>
            <a:chExt cx="1277" cy="474"/>
          </a:xfrm>
        </p:grpSpPr>
        <p:grpSp>
          <p:nvGrpSpPr>
            <p:cNvPr id="106502" name="Group 6"/>
            <p:cNvGrpSpPr/>
            <p:nvPr/>
          </p:nvGrpSpPr>
          <p:grpSpPr>
            <a:xfrm>
              <a:off x="4068" y="910"/>
              <a:ext cx="1176" cy="60"/>
              <a:chOff x="2434" y="3218"/>
              <a:chExt cx="1176" cy="60"/>
            </a:xfrm>
          </p:grpSpPr>
          <p:sp>
            <p:nvSpPr>
              <p:cNvPr id="22" name="Line 7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434" y="3244"/>
                <a:ext cx="1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tailEnd type="triangle" w="lg" len="med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j-lt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Oval 8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2434" y="3222"/>
                <a:ext cx="58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FFFF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j-lt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Oval 9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552" y="3218"/>
                <a:ext cx="58" cy="5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FFFF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j-lt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6503" name="Text Box 10"/>
            <p:cNvSpPr txBox="1"/>
            <p:nvPr>
              <p:custDataLst>
                <p:tags r:id="rId8"/>
              </p:custDataLst>
            </p:nvPr>
          </p:nvSpPr>
          <p:spPr>
            <a:xfrm>
              <a:off x="4028" y="929"/>
              <a:ext cx="16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04" name="Text Box 11"/>
            <p:cNvSpPr txBox="1"/>
            <p:nvPr>
              <p:custDataLst>
                <p:tags r:id="rId9"/>
              </p:custDataLst>
            </p:nvPr>
          </p:nvSpPr>
          <p:spPr>
            <a:xfrm>
              <a:off x="5134" y="940"/>
              <a:ext cx="171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endPara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6505" name="Text Box 12"/>
            <p:cNvSpPr txBox="1"/>
            <p:nvPr>
              <p:custDataLst>
                <p:tags r:id="rId10"/>
              </p:custDataLst>
            </p:nvPr>
          </p:nvSpPr>
          <p:spPr>
            <a:xfrm>
              <a:off x="4514" y="718"/>
              <a:ext cx="206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endPara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7523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charRg st="5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7523">
                                            <p:txEl>
                                              <p:charRg st="5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charRg st="24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7523">
                                            <p:txEl>
                                              <p:charRg st="24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charRg st="91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7523">
                                            <p:txEl>
                                              <p:charRg st="91" end="1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charRg st="139" end="1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7523">
                                            <p:txEl>
                                              <p:charRg st="139" end="1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charRg st="175" end="2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7523">
                                            <p:txEl>
                                              <p:charRg st="175" end="2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关键路径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854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求关键路径步骤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求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Ve(j)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，求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Vl(i)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求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e(k)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，求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l(k)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计算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l(k)-e(k)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108548" name="组合 1"/>
          <p:cNvGrpSpPr/>
          <p:nvPr/>
        </p:nvGrpSpPr>
        <p:grpSpPr>
          <a:xfrm>
            <a:off x="3781425" y="1012825"/>
            <a:ext cx="5038725" cy="2251075"/>
            <a:chOff x="0" y="0"/>
            <a:chExt cx="5038725" cy="2252138"/>
          </a:xfrm>
        </p:grpSpPr>
        <p:sp>
          <p:nvSpPr>
            <p:cNvPr id="108639" name="Oval 127"/>
            <p:cNvSpPr/>
            <p:nvPr/>
          </p:nvSpPr>
          <p:spPr>
            <a:xfrm>
              <a:off x="4706559" y="564601"/>
              <a:ext cx="332166" cy="339501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V9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40" name="Oval 128"/>
            <p:cNvSpPr/>
            <p:nvPr/>
          </p:nvSpPr>
          <p:spPr>
            <a:xfrm>
              <a:off x="3428864" y="1118201"/>
              <a:ext cx="332166" cy="339501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V8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41" name="Oval 129"/>
            <p:cNvSpPr/>
            <p:nvPr/>
          </p:nvSpPr>
          <p:spPr>
            <a:xfrm>
              <a:off x="3402501" y="9472"/>
              <a:ext cx="332166" cy="339501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V7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42" name="Oval 130"/>
            <p:cNvSpPr/>
            <p:nvPr/>
          </p:nvSpPr>
          <p:spPr>
            <a:xfrm>
              <a:off x="2360310" y="1912637"/>
              <a:ext cx="332166" cy="339501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V6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43" name="Oval 131"/>
            <p:cNvSpPr/>
            <p:nvPr/>
          </p:nvSpPr>
          <p:spPr>
            <a:xfrm>
              <a:off x="1103704" y="1912637"/>
              <a:ext cx="332166" cy="339501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V4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44" name="Oval 132"/>
            <p:cNvSpPr/>
            <p:nvPr/>
          </p:nvSpPr>
          <p:spPr>
            <a:xfrm>
              <a:off x="2367340" y="703766"/>
              <a:ext cx="332166" cy="339501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V5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45" name="Oval 133"/>
            <p:cNvSpPr/>
            <p:nvPr/>
          </p:nvSpPr>
          <p:spPr>
            <a:xfrm>
              <a:off x="1128309" y="1190077"/>
              <a:ext cx="332166" cy="339501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V3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46" name="Oval 134"/>
            <p:cNvSpPr/>
            <p:nvPr/>
          </p:nvSpPr>
          <p:spPr>
            <a:xfrm>
              <a:off x="1101946" y="44645"/>
              <a:ext cx="332166" cy="339501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V2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47" name="Oval 135"/>
            <p:cNvSpPr/>
            <p:nvPr/>
          </p:nvSpPr>
          <p:spPr>
            <a:xfrm>
              <a:off x="0" y="685414"/>
              <a:ext cx="332166" cy="339501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V1</a:t>
              </a:r>
              <a:endPara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48" name="Line 136"/>
            <p:cNvSpPr/>
            <p:nvPr/>
          </p:nvSpPr>
          <p:spPr>
            <a:xfrm flipV="1">
              <a:off x="291743" y="309211"/>
              <a:ext cx="859413" cy="4587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49" name="Line 137"/>
            <p:cNvSpPr/>
            <p:nvPr/>
          </p:nvSpPr>
          <p:spPr>
            <a:xfrm>
              <a:off x="311076" y="902572"/>
              <a:ext cx="818991" cy="4587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50" name="Line 138"/>
            <p:cNvSpPr/>
            <p:nvPr/>
          </p:nvSpPr>
          <p:spPr>
            <a:xfrm>
              <a:off x="212656" y="1005035"/>
              <a:ext cx="917411" cy="97961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51" name="Line 139"/>
            <p:cNvSpPr/>
            <p:nvPr/>
          </p:nvSpPr>
          <p:spPr>
            <a:xfrm>
              <a:off x="1442900" y="257216"/>
              <a:ext cx="938500" cy="5107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52" name="Line 140"/>
            <p:cNvSpPr/>
            <p:nvPr/>
          </p:nvSpPr>
          <p:spPr>
            <a:xfrm flipV="1">
              <a:off x="1483322" y="920924"/>
              <a:ext cx="878745" cy="44043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53" name="Line 141"/>
            <p:cNvSpPr/>
            <p:nvPr/>
          </p:nvSpPr>
          <p:spPr>
            <a:xfrm>
              <a:off x="1431728" y="2128661"/>
              <a:ext cx="87069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54" name="Line 142"/>
            <p:cNvSpPr/>
            <p:nvPr/>
          </p:nvSpPr>
          <p:spPr>
            <a:xfrm flipV="1">
              <a:off x="2673143" y="257216"/>
              <a:ext cx="743418" cy="52760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55" name="Line 143"/>
            <p:cNvSpPr/>
            <p:nvPr/>
          </p:nvSpPr>
          <p:spPr>
            <a:xfrm>
              <a:off x="2673143" y="937746"/>
              <a:ext cx="729358" cy="3226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56" name="Line 144"/>
            <p:cNvSpPr/>
            <p:nvPr/>
          </p:nvSpPr>
          <p:spPr>
            <a:xfrm>
              <a:off x="3727638" y="173105"/>
              <a:ext cx="978922" cy="4251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57" name="Line 145"/>
            <p:cNvSpPr/>
            <p:nvPr/>
          </p:nvSpPr>
          <p:spPr>
            <a:xfrm flipV="1">
              <a:off x="3768059" y="835284"/>
              <a:ext cx="994740" cy="4587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58" name="Line 146"/>
            <p:cNvSpPr/>
            <p:nvPr/>
          </p:nvSpPr>
          <p:spPr>
            <a:xfrm flipV="1">
              <a:off x="2615146" y="1446997"/>
              <a:ext cx="898078" cy="59489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659" name="Text Box 147"/>
            <p:cNvSpPr txBox="1"/>
            <p:nvPr/>
          </p:nvSpPr>
          <p:spPr>
            <a:xfrm rot="-1936531">
              <a:off x="258763" y="165047"/>
              <a:ext cx="715963" cy="400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a1=6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60" name="Text Box 148"/>
            <p:cNvSpPr txBox="1"/>
            <p:nvPr/>
          </p:nvSpPr>
          <p:spPr>
            <a:xfrm rot="1789981">
              <a:off x="456179" y="784943"/>
              <a:ext cx="715963" cy="400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a2=4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61" name="Text Box 149"/>
            <p:cNvSpPr txBox="1"/>
            <p:nvPr/>
          </p:nvSpPr>
          <p:spPr>
            <a:xfrm rot="3002352">
              <a:off x="194952" y="1395376"/>
              <a:ext cx="715963" cy="400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a3=5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62" name="Text Box 150"/>
            <p:cNvSpPr txBox="1"/>
            <p:nvPr/>
          </p:nvSpPr>
          <p:spPr>
            <a:xfrm rot="1591376">
              <a:off x="1608728" y="149642"/>
              <a:ext cx="715963" cy="400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a4=1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63" name="Text Box 151"/>
            <p:cNvSpPr txBox="1"/>
            <p:nvPr/>
          </p:nvSpPr>
          <p:spPr>
            <a:xfrm rot="-1937476">
              <a:off x="1464865" y="758772"/>
              <a:ext cx="715963" cy="400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a5=1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64" name="Text Box 152"/>
            <p:cNvSpPr txBox="1"/>
            <p:nvPr/>
          </p:nvSpPr>
          <p:spPr>
            <a:xfrm>
              <a:off x="1510333" y="1728611"/>
              <a:ext cx="715963" cy="400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a6=2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65" name="Text Box 153"/>
            <p:cNvSpPr txBox="1"/>
            <p:nvPr/>
          </p:nvSpPr>
          <p:spPr>
            <a:xfrm rot="-2384498">
              <a:off x="2551314" y="161872"/>
              <a:ext cx="715963" cy="400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a7=9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66" name="Text Box 154"/>
            <p:cNvSpPr txBox="1"/>
            <p:nvPr/>
          </p:nvSpPr>
          <p:spPr>
            <a:xfrm rot="1348562">
              <a:off x="2835234" y="742852"/>
              <a:ext cx="715963" cy="400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a8=7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67" name="Text Box 155"/>
            <p:cNvSpPr txBox="1"/>
            <p:nvPr/>
          </p:nvSpPr>
          <p:spPr>
            <a:xfrm rot="-2273448">
              <a:off x="2549100" y="1406905"/>
              <a:ext cx="715963" cy="400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a9=4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68" name="Text Box 156"/>
            <p:cNvSpPr txBox="1"/>
            <p:nvPr/>
          </p:nvSpPr>
          <p:spPr>
            <a:xfrm rot="1332095">
              <a:off x="3937312" y="0"/>
              <a:ext cx="842963" cy="400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a10=2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69" name="Text Box 157"/>
            <p:cNvSpPr txBox="1"/>
            <p:nvPr/>
          </p:nvSpPr>
          <p:spPr>
            <a:xfrm rot="-1493478">
              <a:off x="3775075" y="700298"/>
              <a:ext cx="828675" cy="4000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a11=4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0628" name="Text Box 34"/>
          <p:cNvSpPr txBox="1"/>
          <p:nvPr/>
        </p:nvSpPr>
        <p:spPr>
          <a:xfrm>
            <a:off x="6580188" y="3611563"/>
            <a:ext cx="498475" cy="2862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V1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V2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V3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V4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V5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V6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V7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V8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V9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grpSp>
        <p:nvGrpSpPr>
          <p:cNvPr id="3" name="Group 35"/>
          <p:cNvGrpSpPr/>
          <p:nvPr/>
        </p:nvGrpSpPr>
        <p:grpSpPr>
          <a:xfrm>
            <a:off x="6403975" y="3284538"/>
            <a:ext cx="2416175" cy="3146425"/>
            <a:chOff x="0" y="0"/>
            <a:chExt cx="1522" cy="1982"/>
          </a:xfrm>
        </p:grpSpPr>
        <p:sp>
          <p:nvSpPr>
            <p:cNvPr id="108625" name="Line 36"/>
            <p:cNvSpPr/>
            <p:nvPr/>
          </p:nvSpPr>
          <p:spPr>
            <a:xfrm>
              <a:off x="0" y="1005"/>
              <a:ext cx="152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08626" name="Group 37"/>
            <p:cNvGrpSpPr/>
            <p:nvPr/>
          </p:nvGrpSpPr>
          <p:grpSpPr>
            <a:xfrm>
              <a:off x="0" y="0"/>
              <a:ext cx="1522" cy="1982"/>
              <a:chOff x="0" y="0"/>
              <a:chExt cx="1522" cy="1982"/>
            </a:xfrm>
          </p:grpSpPr>
          <p:sp>
            <p:nvSpPr>
              <p:cNvPr id="108627" name="Rectangle 38"/>
              <p:cNvSpPr/>
              <p:nvPr/>
            </p:nvSpPr>
            <p:spPr>
              <a:xfrm>
                <a:off x="0" y="16"/>
                <a:ext cx="1522" cy="196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8628" name="Line 39"/>
              <p:cNvSpPr/>
              <p:nvPr/>
            </p:nvSpPr>
            <p:spPr>
              <a:xfrm>
                <a:off x="0" y="249"/>
                <a:ext cx="152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629" name="Text Box 40"/>
              <p:cNvSpPr txBox="1"/>
              <p:nvPr/>
            </p:nvSpPr>
            <p:spPr>
              <a:xfrm>
                <a:off x="45" y="0"/>
                <a:ext cx="1431" cy="25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latin typeface="Times New Roman" panose="02020603050405020304" pitchFamily="18" charset="0"/>
                  </a:rPr>
                  <a:t>顶点     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Ve(i)    Vl(i)</a:t>
                </a:r>
                <a:endParaRPr lang="en-US" altLang="zh-CN" sz="20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8630" name="Line 41"/>
              <p:cNvSpPr/>
              <p:nvPr/>
            </p:nvSpPr>
            <p:spPr>
              <a:xfrm>
                <a:off x="0" y="427"/>
                <a:ext cx="152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631" name="Line 42"/>
              <p:cNvSpPr/>
              <p:nvPr/>
            </p:nvSpPr>
            <p:spPr>
              <a:xfrm>
                <a:off x="0" y="619"/>
                <a:ext cx="152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632" name="Line 43"/>
              <p:cNvSpPr/>
              <p:nvPr/>
            </p:nvSpPr>
            <p:spPr>
              <a:xfrm>
                <a:off x="0" y="812"/>
                <a:ext cx="152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633" name="Line 44"/>
              <p:cNvSpPr/>
              <p:nvPr/>
            </p:nvSpPr>
            <p:spPr>
              <a:xfrm>
                <a:off x="0" y="1197"/>
                <a:ext cx="152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634" name="Line 45"/>
              <p:cNvSpPr/>
              <p:nvPr/>
            </p:nvSpPr>
            <p:spPr>
              <a:xfrm>
                <a:off x="0" y="1390"/>
                <a:ext cx="152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635" name="Line 46"/>
              <p:cNvSpPr/>
              <p:nvPr/>
            </p:nvSpPr>
            <p:spPr>
              <a:xfrm>
                <a:off x="0" y="1583"/>
                <a:ext cx="152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636" name="Line 47"/>
              <p:cNvSpPr/>
              <p:nvPr/>
            </p:nvSpPr>
            <p:spPr>
              <a:xfrm>
                <a:off x="0" y="1776"/>
                <a:ext cx="1522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637" name="Line 48"/>
              <p:cNvSpPr/>
              <p:nvPr/>
            </p:nvSpPr>
            <p:spPr>
              <a:xfrm>
                <a:off x="566" y="16"/>
                <a:ext cx="0" cy="196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08638" name="Line 49"/>
              <p:cNvSpPr/>
              <p:nvPr/>
            </p:nvSpPr>
            <p:spPr>
              <a:xfrm>
                <a:off x="1067" y="16"/>
                <a:ext cx="0" cy="196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110644" name="Text Box 50"/>
          <p:cNvSpPr txBox="1"/>
          <p:nvPr/>
        </p:nvSpPr>
        <p:spPr>
          <a:xfrm>
            <a:off x="7432675" y="3622675"/>
            <a:ext cx="438150" cy="28352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0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6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4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5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7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7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16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14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18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10645" name="Text Box 51"/>
          <p:cNvSpPr txBox="1"/>
          <p:nvPr/>
        </p:nvSpPr>
        <p:spPr>
          <a:xfrm>
            <a:off x="8156575" y="3624263"/>
            <a:ext cx="438150" cy="28352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6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6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8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7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10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16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14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18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sp>
        <p:nvSpPr>
          <p:cNvPr id="110646" name="Text Box 52"/>
          <p:cNvSpPr txBox="1"/>
          <p:nvPr/>
        </p:nvSpPr>
        <p:spPr>
          <a:xfrm>
            <a:off x="557213" y="3025775"/>
            <a:ext cx="568325" cy="34782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a1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a2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a3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a4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a5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a6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a7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a8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a9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a10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a11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  <p:grpSp>
        <p:nvGrpSpPr>
          <p:cNvPr id="6" name="Group 53"/>
          <p:cNvGrpSpPr/>
          <p:nvPr/>
        </p:nvGrpSpPr>
        <p:grpSpPr>
          <a:xfrm>
            <a:off x="468313" y="2708275"/>
            <a:ext cx="3252787" cy="3749675"/>
            <a:chOff x="0" y="0"/>
            <a:chExt cx="2049" cy="2362"/>
          </a:xfrm>
        </p:grpSpPr>
        <p:sp>
          <p:nvSpPr>
            <p:cNvPr id="108609" name="Rectangle 54"/>
            <p:cNvSpPr/>
            <p:nvPr/>
          </p:nvSpPr>
          <p:spPr>
            <a:xfrm>
              <a:off x="0" y="18"/>
              <a:ext cx="1967" cy="234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8610" name="Line 55"/>
            <p:cNvSpPr/>
            <p:nvPr/>
          </p:nvSpPr>
          <p:spPr>
            <a:xfrm>
              <a:off x="0" y="218"/>
              <a:ext cx="19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1" name="Text Box 56"/>
            <p:cNvSpPr txBox="1"/>
            <p:nvPr/>
          </p:nvSpPr>
          <p:spPr>
            <a:xfrm>
              <a:off x="52" y="0"/>
              <a:ext cx="19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 dirty="0">
                  <a:latin typeface="Times New Roman" panose="02020603050405020304" pitchFamily="18" charset="0"/>
                </a:rPr>
                <a:t>活动     </a:t>
              </a:r>
              <a:r>
                <a:rPr lang="en-US" altLang="zh-CN" sz="1800" b="1" dirty="0">
                  <a:latin typeface="Times New Roman" panose="02020603050405020304" pitchFamily="18" charset="0"/>
                </a:rPr>
                <a:t>  e(k)     l(k)    l(k)-e(k)</a:t>
              </a:r>
              <a:endParaRPr lang="en-US" altLang="zh-CN" sz="1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612" name="Line 57"/>
            <p:cNvSpPr/>
            <p:nvPr/>
          </p:nvSpPr>
          <p:spPr>
            <a:xfrm>
              <a:off x="0" y="411"/>
              <a:ext cx="19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3" name="Line 58"/>
            <p:cNvSpPr/>
            <p:nvPr/>
          </p:nvSpPr>
          <p:spPr>
            <a:xfrm>
              <a:off x="0" y="605"/>
              <a:ext cx="19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4" name="Line 59"/>
            <p:cNvSpPr/>
            <p:nvPr/>
          </p:nvSpPr>
          <p:spPr>
            <a:xfrm>
              <a:off x="0" y="799"/>
              <a:ext cx="19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5" name="Line 60"/>
            <p:cNvSpPr/>
            <p:nvPr/>
          </p:nvSpPr>
          <p:spPr>
            <a:xfrm>
              <a:off x="0" y="992"/>
              <a:ext cx="19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6" name="Line 61"/>
            <p:cNvSpPr/>
            <p:nvPr/>
          </p:nvSpPr>
          <p:spPr>
            <a:xfrm>
              <a:off x="0" y="1186"/>
              <a:ext cx="19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7" name="Line 62"/>
            <p:cNvSpPr/>
            <p:nvPr/>
          </p:nvSpPr>
          <p:spPr>
            <a:xfrm>
              <a:off x="0" y="1380"/>
              <a:ext cx="19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8" name="Line 63"/>
            <p:cNvSpPr/>
            <p:nvPr/>
          </p:nvSpPr>
          <p:spPr>
            <a:xfrm>
              <a:off x="0" y="1573"/>
              <a:ext cx="19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19" name="Line 64"/>
            <p:cNvSpPr/>
            <p:nvPr/>
          </p:nvSpPr>
          <p:spPr>
            <a:xfrm>
              <a:off x="0" y="1767"/>
              <a:ext cx="19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20" name="Line 65"/>
            <p:cNvSpPr/>
            <p:nvPr/>
          </p:nvSpPr>
          <p:spPr>
            <a:xfrm>
              <a:off x="0" y="1961"/>
              <a:ext cx="19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21" name="Line 66"/>
            <p:cNvSpPr/>
            <p:nvPr/>
          </p:nvSpPr>
          <p:spPr>
            <a:xfrm>
              <a:off x="0" y="2155"/>
              <a:ext cx="196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22" name="Line 67"/>
            <p:cNvSpPr/>
            <p:nvPr/>
          </p:nvSpPr>
          <p:spPr>
            <a:xfrm>
              <a:off x="545" y="18"/>
              <a:ext cx="0" cy="23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23" name="Line 68"/>
            <p:cNvSpPr/>
            <p:nvPr/>
          </p:nvSpPr>
          <p:spPr>
            <a:xfrm>
              <a:off x="967" y="18"/>
              <a:ext cx="0" cy="23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8624" name="Line 69"/>
            <p:cNvSpPr/>
            <p:nvPr/>
          </p:nvSpPr>
          <p:spPr>
            <a:xfrm>
              <a:off x="1367" y="18"/>
              <a:ext cx="0" cy="23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10664" name="Text Box 70"/>
          <p:cNvSpPr txBox="1">
            <a:spLocks noChangeArrowheads="1"/>
          </p:cNvSpPr>
          <p:nvPr/>
        </p:nvSpPr>
        <p:spPr bwMode="auto">
          <a:xfrm>
            <a:off x="3201988" y="3027363"/>
            <a:ext cx="387350" cy="347821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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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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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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+mn-ea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  <a:sym typeface="Wingdings" panose="05000000000000000000" pitchFamily="2" charset="2"/>
              </a:rPr>
              <a:t>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  <a:sym typeface="Wingdings" panose="05000000000000000000" pitchFamily="2" charset="2"/>
            </a:endParaRPr>
          </a:p>
        </p:txBody>
      </p:sp>
      <p:grpSp>
        <p:nvGrpSpPr>
          <p:cNvPr id="7" name="Group 78"/>
          <p:cNvGrpSpPr/>
          <p:nvPr/>
        </p:nvGrpSpPr>
        <p:grpSpPr>
          <a:xfrm>
            <a:off x="1511300" y="3008313"/>
            <a:ext cx="1657350" cy="400050"/>
            <a:chOff x="-4" y="0"/>
            <a:chExt cx="1044" cy="252"/>
          </a:xfrm>
        </p:grpSpPr>
        <p:sp>
          <p:nvSpPr>
            <p:cNvPr id="108606" name="Text Box 79"/>
            <p:cNvSpPr txBox="1"/>
            <p:nvPr/>
          </p:nvSpPr>
          <p:spPr>
            <a:xfrm>
              <a:off x="-4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607" name="Text Box 80"/>
            <p:cNvSpPr txBox="1"/>
            <p:nvPr/>
          </p:nvSpPr>
          <p:spPr>
            <a:xfrm>
              <a:off x="419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608" name="Text Box 81"/>
            <p:cNvSpPr txBox="1"/>
            <p:nvPr/>
          </p:nvSpPr>
          <p:spPr>
            <a:xfrm>
              <a:off x="843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1511300" y="3313113"/>
            <a:ext cx="1657350" cy="400050"/>
            <a:chOff x="-4" y="0"/>
            <a:chExt cx="1044" cy="252"/>
          </a:xfrm>
        </p:grpSpPr>
        <p:sp>
          <p:nvSpPr>
            <p:cNvPr id="108603" name="Text Box 83"/>
            <p:cNvSpPr txBox="1"/>
            <p:nvPr/>
          </p:nvSpPr>
          <p:spPr>
            <a:xfrm>
              <a:off x="-4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604" name="Text Box 84"/>
            <p:cNvSpPr txBox="1"/>
            <p:nvPr/>
          </p:nvSpPr>
          <p:spPr>
            <a:xfrm>
              <a:off x="419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605" name="Text Box 85"/>
            <p:cNvSpPr txBox="1"/>
            <p:nvPr/>
          </p:nvSpPr>
          <p:spPr>
            <a:xfrm>
              <a:off x="843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" name="Group 86"/>
          <p:cNvGrpSpPr/>
          <p:nvPr/>
        </p:nvGrpSpPr>
        <p:grpSpPr>
          <a:xfrm>
            <a:off x="1511300" y="3935413"/>
            <a:ext cx="1657350" cy="400050"/>
            <a:chOff x="-4" y="0"/>
            <a:chExt cx="1044" cy="252"/>
          </a:xfrm>
        </p:grpSpPr>
        <p:sp>
          <p:nvSpPr>
            <p:cNvPr id="108600" name="Text Box 87"/>
            <p:cNvSpPr txBox="1"/>
            <p:nvPr/>
          </p:nvSpPr>
          <p:spPr>
            <a:xfrm>
              <a:off x="-4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6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601" name="Text Box 88"/>
            <p:cNvSpPr txBox="1"/>
            <p:nvPr/>
          </p:nvSpPr>
          <p:spPr>
            <a:xfrm>
              <a:off x="419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6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602" name="Text Box 89"/>
            <p:cNvSpPr txBox="1"/>
            <p:nvPr/>
          </p:nvSpPr>
          <p:spPr>
            <a:xfrm>
              <a:off x="843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" name="Group 90"/>
          <p:cNvGrpSpPr/>
          <p:nvPr/>
        </p:nvGrpSpPr>
        <p:grpSpPr>
          <a:xfrm>
            <a:off x="1511300" y="4240213"/>
            <a:ext cx="1657350" cy="400050"/>
            <a:chOff x="-4" y="0"/>
            <a:chExt cx="1044" cy="252"/>
          </a:xfrm>
        </p:grpSpPr>
        <p:sp>
          <p:nvSpPr>
            <p:cNvPr id="108597" name="Text Box 91"/>
            <p:cNvSpPr txBox="1"/>
            <p:nvPr/>
          </p:nvSpPr>
          <p:spPr>
            <a:xfrm>
              <a:off x="-4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4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98" name="Text Box 92"/>
            <p:cNvSpPr txBox="1"/>
            <p:nvPr/>
          </p:nvSpPr>
          <p:spPr>
            <a:xfrm>
              <a:off x="419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6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99" name="Text Box 93"/>
            <p:cNvSpPr txBox="1"/>
            <p:nvPr/>
          </p:nvSpPr>
          <p:spPr>
            <a:xfrm>
              <a:off x="843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2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" name="Group 94"/>
          <p:cNvGrpSpPr/>
          <p:nvPr/>
        </p:nvGrpSpPr>
        <p:grpSpPr>
          <a:xfrm>
            <a:off x="1511300" y="4545013"/>
            <a:ext cx="1657350" cy="400050"/>
            <a:chOff x="-4" y="0"/>
            <a:chExt cx="1044" cy="252"/>
          </a:xfrm>
        </p:grpSpPr>
        <p:sp>
          <p:nvSpPr>
            <p:cNvPr id="108594" name="Text Box 95"/>
            <p:cNvSpPr txBox="1"/>
            <p:nvPr/>
          </p:nvSpPr>
          <p:spPr>
            <a:xfrm>
              <a:off x="-4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5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95" name="Text Box 96"/>
            <p:cNvSpPr txBox="1"/>
            <p:nvPr/>
          </p:nvSpPr>
          <p:spPr>
            <a:xfrm>
              <a:off x="419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8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96" name="Text Box 97"/>
            <p:cNvSpPr txBox="1"/>
            <p:nvPr/>
          </p:nvSpPr>
          <p:spPr>
            <a:xfrm>
              <a:off x="843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" name="Group 98"/>
          <p:cNvGrpSpPr/>
          <p:nvPr/>
        </p:nvGrpSpPr>
        <p:grpSpPr>
          <a:xfrm>
            <a:off x="1511300" y="4849813"/>
            <a:ext cx="1657350" cy="400050"/>
            <a:chOff x="-4" y="0"/>
            <a:chExt cx="1044" cy="252"/>
          </a:xfrm>
        </p:grpSpPr>
        <p:sp>
          <p:nvSpPr>
            <p:cNvPr id="108591" name="Text Box 99"/>
            <p:cNvSpPr txBox="1"/>
            <p:nvPr/>
          </p:nvSpPr>
          <p:spPr>
            <a:xfrm>
              <a:off x="-4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7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92" name="Text Box 100"/>
            <p:cNvSpPr txBox="1"/>
            <p:nvPr/>
          </p:nvSpPr>
          <p:spPr>
            <a:xfrm>
              <a:off x="419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7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93" name="Text Box 101"/>
            <p:cNvSpPr txBox="1"/>
            <p:nvPr/>
          </p:nvSpPr>
          <p:spPr>
            <a:xfrm>
              <a:off x="843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" name="Group 102"/>
          <p:cNvGrpSpPr/>
          <p:nvPr/>
        </p:nvGrpSpPr>
        <p:grpSpPr>
          <a:xfrm>
            <a:off x="1511300" y="5154613"/>
            <a:ext cx="1657350" cy="400050"/>
            <a:chOff x="-4" y="0"/>
            <a:chExt cx="1044" cy="252"/>
          </a:xfrm>
        </p:grpSpPr>
        <p:sp>
          <p:nvSpPr>
            <p:cNvPr id="108588" name="Text Box 103"/>
            <p:cNvSpPr txBox="1"/>
            <p:nvPr/>
          </p:nvSpPr>
          <p:spPr>
            <a:xfrm>
              <a:off x="-4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7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89" name="Text Box 104"/>
            <p:cNvSpPr txBox="1"/>
            <p:nvPr/>
          </p:nvSpPr>
          <p:spPr>
            <a:xfrm>
              <a:off x="419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7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90" name="Text Box 105"/>
            <p:cNvSpPr txBox="1"/>
            <p:nvPr/>
          </p:nvSpPr>
          <p:spPr>
            <a:xfrm>
              <a:off x="843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" name="Group 106"/>
          <p:cNvGrpSpPr/>
          <p:nvPr/>
        </p:nvGrpSpPr>
        <p:grpSpPr>
          <a:xfrm>
            <a:off x="1511300" y="5459413"/>
            <a:ext cx="1657350" cy="400050"/>
            <a:chOff x="-4" y="0"/>
            <a:chExt cx="1044" cy="252"/>
          </a:xfrm>
        </p:grpSpPr>
        <p:sp>
          <p:nvSpPr>
            <p:cNvPr id="108585" name="Text Box 107"/>
            <p:cNvSpPr txBox="1"/>
            <p:nvPr/>
          </p:nvSpPr>
          <p:spPr>
            <a:xfrm>
              <a:off x="-4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7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86" name="Text Box 108"/>
            <p:cNvSpPr txBox="1"/>
            <p:nvPr/>
          </p:nvSpPr>
          <p:spPr>
            <a:xfrm>
              <a:off x="376" y="0"/>
              <a:ext cx="278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10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87" name="Text Box 109"/>
            <p:cNvSpPr txBox="1"/>
            <p:nvPr/>
          </p:nvSpPr>
          <p:spPr>
            <a:xfrm>
              <a:off x="843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" name="Group 110"/>
          <p:cNvGrpSpPr/>
          <p:nvPr/>
        </p:nvGrpSpPr>
        <p:grpSpPr>
          <a:xfrm>
            <a:off x="1404938" y="5764213"/>
            <a:ext cx="1763712" cy="400050"/>
            <a:chOff x="-79" y="0"/>
            <a:chExt cx="1111" cy="252"/>
          </a:xfrm>
        </p:grpSpPr>
        <p:sp>
          <p:nvSpPr>
            <p:cNvPr id="108582" name="Text Box 111"/>
            <p:cNvSpPr txBox="1"/>
            <p:nvPr/>
          </p:nvSpPr>
          <p:spPr>
            <a:xfrm>
              <a:off x="-79" y="0"/>
              <a:ext cx="278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16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83" name="Text Box 112"/>
            <p:cNvSpPr txBox="1"/>
            <p:nvPr/>
          </p:nvSpPr>
          <p:spPr>
            <a:xfrm>
              <a:off x="374" y="0"/>
              <a:ext cx="278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16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84" name="Text Box 113"/>
            <p:cNvSpPr txBox="1"/>
            <p:nvPr/>
          </p:nvSpPr>
          <p:spPr>
            <a:xfrm>
              <a:off x="835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" name="Group 114"/>
          <p:cNvGrpSpPr/>
          <p:nvPr/>
        </p:nvGrpSpPr>
        <p:grpSpPr>
          <a:xfrm>
            <a:off x="1404938" y="6069013"/>
            <a:ext cx="1763712" cy="400050"/>
            <a:chOff x="-79" y="0"/>
            <a:chExt cx="1111" cy="252"/>
          </a:xfrm>
        </p:grpSpPr>
        <p:sp>
          <p:nvSpPr>
            <p:cNvPr id="108579" name="Text Box 115"/>
            <p:cNvSpPr txBox="1"/>
            <p:nvPr/>
          </p:nvSpPr>
          <p:spPr>
            <a:xfrm>
              <a:off x="-79" y="0"/>
              <a:ext cx="278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14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80" name="Text Box 116"/>
            <p:cNvSpPr txBox="1"/>
            <p:nvPr/>
          </p:nvSpPr>
          <p:spPr>
            <a:xfrm>
              <a:off x="374" y="0"/>
              <a:ext cx="278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14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81" name="Text Box 117"/>
            <p:cNvSpPr txBox="1"/>
            <p:nvPr/>
          </p:nvSpPr>
          <p:spPr>
            <a:xfrm>
              <a:off x="835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" name="Group 118"/>
          <p:cNvGrpSpPr/>
          <p:nvPr/>
        </p:nvGrpSpPr>
        <p:grpSpPr>
          <a:xfrm>
            <a:off x="1511300" y="3638550"/>
            <a:ext cx="1657350" cy="400050"/>
            <a:chOff x="-4" y="0"/>
            <a:chExt cx="1044" cy="252"/>
          </a:xfrm>
        </p:grpSpPr>
        <p:sp>
          <p:nvSpPr>
            <p:cNvPr id="108576" name="Text Box 119"/>
            <p:cNvSpPr txBox="1"/>
            <p:nvPr/>
          </p:nvSpPr>
          <p:spPr>
            <a:xfrm>
              <a:off x="-4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77" name="Text Box 120"/>
            <p:cNvSpPr txBox="1"/>
            <p:nvPr/>
          </p:nvSpPr>
          <p:spPr>
            <a:xfrm>
              <a:off x="419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8578" name="Text Box 121"/>
            <p:cNvSpPr txBox="1"/>
            <p:nvPr/>
          </p:nvSpPr>
          <p:spPr>
            <a:xfrm>
              <a:off x="843" y="0"/>
              <a:ext cx="197" cy="2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" name="Group 158"/>
          <p:cNvGrpSpPr/>
          <p:nvPr/>
        </p:nvGrpSpPr>
        <p:grpSpPr>
          <a:xfrm>
            <a:off x="4092575" y="1181100"/>
            <a:ext cx="4451756" cy="1125538"/>
            <a:chOff x="0" y="0"/>
            <a:chExt cx="2552" cy="709"/>
          </a:xfrm>
        </p:grpSpPr>
        <p:sp>
          <p:nvSpPr>
            <p:cNvPr id="108570" name="Line 159"/>
            <p:cNvSpPr/>
            <p:nvPr/>
          </p:nvSpPr>
          <p:spPr>
            <a:xfrm flipV="1">
              <a:off x="0" y="89"/>
              <a:ext cx="489" cy="289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571" name="Line 160"/>
            <p:cNvSpPr/>
            <p:nvPr/>
          </p:nvSpPr>
          <p:spPr>
            <a:xfrm>
              <a:off x="655" y="55"/>
              <a:ext cx="534" cy="334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572" name="Line 161"/>
            <p:cNvSpPr/>
            <p:nvPr/>
          </p:nvSpPr>
          <p:spPr>
            <a:xfrm flipV="1">
              <a:off x="1355" y="55"/>
              <a:ext cx="423" cy="345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573" name="Line 162"/>
            <p:cNvSpPr/>
            <p:nvPr/>
          </p:nvSpPr>
          <p:spPr>
            <a:xfrm>
              <a:off x="1355" y="500"/>
              <a:ext cx="417" cy="185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574" name="Line 163"/>
            <p:cNvSpPr/>
            <p:nvPr/>
          </p:nvSpPr>
          <p:spPr>
            <a:xfrm>
              <a:off x="1955" y="0"/>
              <a:ext cx="589" cy="285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08575" name="Line 164"/>
            <p:cNvSpPr/>
            <p:nvPr/>
          </p:nvSpPr>
          <p:spPr>
            <a:xfrm flipV="1">
              <a:off x="1982" y="420"/>
              <a:ext cx="570" cy="289"/>
            </a:xfrm>
            <a:prstGeom prst="line">
              <a:avLst/>
            </a:prstGeom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4" name="矩形 3"/>
          <p:cNvSpPr/>
          <p:nvPr/>
        </p:nvSpPr>
        <p:spPr>
          <a:xfrm>
            <a:off x="4273550" y="4078288"/>
            <a:ext cx="2243138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e(k)=Ve(i)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l(k)=Vl(j)-dut(&lt;i,j&gt;)</a:t>
            </a:r>
            <a:endParaRPr lang="en-US" altLang="zh-CN" sz="18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1" name="Text Box 52"/>
          <p:cNvSpPr txBox="1"/>
          <p:nvPr/>
        </p:nvSpPr>
        <p:spPr>
          <a:xfrm>
            <a:off x="3419475" y="2740025"/>
            <a:ext cx="1050925" cy="37846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&lt;i,j&gt;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&lt;1,2&gt;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&lt;1,3&gt;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&lt;1,4&gt;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&lt;2,5&gt;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&lt;3,5&gt;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&lt;4,6&gt;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&lt;5,7&gt;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&lt;5,8&gt;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&lt;6,8&gt;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&lt;7,9&gt;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</a:rPr>
              <a:t>&lt;8,9&gt;</a:t>
            </a:r>
            <a:endParaRPr lang="en-US" altLang="zh-CN" sz="2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64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64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>
                                            <p:txEl>
                                              <p:charRg st="2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0644">
                                            <p:txEl>
                                              <p:charRg st="2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644">
                                            <p:txEl>
                                              <p:charRg st="2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>
                                            <p:txEl>
                                              <p:charRg st="4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644">
                                            <p:txEl>
                                              <p:charRg st="4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644">
                                            <p:txEl>
                                              <p:charRg st="4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>
                                            <p:txEl>
                                              <p:charRg st="6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0644">
                                            <p:txEl>
                                              <p:charRg st="6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0644">
                                            <p:txEl>
                                              <p:charRg st="6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>
                                            <p:txEl>
                                              <p:charRg st="8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0644">
                                            <p:txEl>
                                              <p:charRg st="8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0644">
                                            <p:txEl>
                                              <p:charRg st="8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>
                                            <p:txEl>
                                              <p:charRg st="1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0644">
                                            <p:txEl>
                                              <p:charRg st="1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644">
                                            <p:txEl>
                                              <p:charRg st="1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>
                                            <p:txEl>
                                              <p:charRg st="12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0644">
                                            <p:txEl>
                                              <p:charRg st="12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0644">
                                            <p:txEl>
                                              <p:charRg st="12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>
                                            <p:txEl>
                                              <p:charRg st="15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644">
                                            <p:txEl>
                                              <p:charRg st="15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0644">
                                            <p:txEl>
                                              <p:charRg st="15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4">
                                            <p:txEl>
                                              <p:charRg st="18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0644">
                                            <p:txEl>
                                              <p:charRg st="18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0644">
                                            <p:txEl>
                                              <p:charRg st="18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5">
                                            <p:txEl>
                                              <p:charRg st="19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0645">
                                            <p:txEl>
                                              <p:charRg st="19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0645">
                                            <p:txEl>
                                              <p:charRg st="19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5">
                                            <p:txEl>
                                              <p:charRg st="16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0645">
                                            <p:txEl>
                                              <p:charRg st="16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0645">
                                            <p:txEl>
                                              <p:charRg st="16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5">
                                            <p:txEl>
                                              <p:charRg st="13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0645">
                                            <p:txEl>
                                              <p:charRg st="13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0645">
                                            <p:txEl>
                                              <p:charRg st="13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5">
                                            <p:txEl>
                                              <p:charRg st="1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0645">
                                            <p:txEl>
                                              <p:charRg st="1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0645">
                                            <p:txEl>
                                              <p:charRg st="1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5">
                                            <p:txEl>
                                              <p:charRg st="8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0645">
                                            <p:txEl>
                                              <p:charRg st="8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0645">
                                            <p:txEl>
                                              <p:charRg st="8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5">
                                            <p:txEl>
                                              <p:charRg st="6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0645">
                                            <p:txEl>
                                              <p:charRg st="6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0645">
                                            <p:txEl>
                                              <p:charRg st="6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5">
                                            <p:txEl>
                                              <p:charRg st="4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0645">
                                            <p:txEl>
                                              <p:charRg st="4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0645">
                                            <p:txEl>
                                              <p:charRg st="4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5">
                                            <p:txEl>
                                              <p:charRg st="2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0645">
                                            <p:txEl>
                                              <p:charRg st="2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0645">
                                            <p:txEl>
                                              <p:charRg st="2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106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1064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10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10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4" dur="500"/>
                                        <p:tgtEl>
                                          <p:spTgt spid="11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28" grpId="0"/>
      <p:bldP spid="110644" grpId="0" build="p"/>
      <p:bldP spid="110645" grpId="0" rev="1" build="p"/>
      <p:bldP spid="110646" grpId="0"/>
      <p:bldP spid="110664" grpId="0"/>
      <p:bldP spid="4" grpId="0"/>
      <p:bldP spid="131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关键路径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09571" name="Group 3"/>
          <p:cNvGrpSpPr/>
          <p:nvPr/>
        </p:nvGrpSpPr>
        <p:grpSpPr>
          <a:xfrm>
            <a:off x="538163" y="2456180"/>
            <a:ext cx="7778750" cy="3816350"/>
            <a:chOff x="0" y="0"/>
            <a:chExt cx="4900" cy="2404"/>
          </a:xfrm>
        </p:grpSpPr>
        <p:sp>
          <p:nvSpPr>
            <p:cNvPr id="175" name="Oval 5"/>
            <p:cNvSpPr>
              <a:spLocks noChangeArrowheads="1"/>
            </p:cNvSpPr>
            <p:nvPr/>
          </p:nvSpPr>
          <p:spPr bwMode="auto">
            <a:xfrm>
              <a:off x="0" y="816"/>
              <a:ext cx="454" cy="454"/>
            </a:xfrm>
            <a:prstGeom prst="ellipse">
              <a:avLst/>
            </a:prstGeom>
            <a:solidFill>
              <a:srgbClr val="123787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V1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76" name="Oval 6"/>
            <p:cNvSpPr>
              <a:spLocks noChangeArrowheads="1"/>
            </p:cNvSpPr>
            <p:nvPr/>
          </p:nvSpPr>
          <p:spPr bwMode="auto">
            <a:xfrm>
              <a:off x="1044" y="90"/>
              <a:ext cx="454" cy="454"/>
            </a:xfrm>
            <a:prstGeom prst="ellipse">
              <a:avLst/>
            </a:prstGeom>
            <a:solidFill>
              <a:srgbClr val="123787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V2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77" name="Oval 7"/>
            <p:cNvSpPr>
              <a:spLocks noChangeArrowheads="1"/>
            </p:cNvSpPr>
            <p:nvPr/>
          </p:nvSpPr>
          <p:spPr bwMode="auto">
            <a:xfrm>
              <a:off x="1044" y="1179"/>
              <a:ext cx="454" cy="454"/>
            </a:xfrm>
            <a:prstGeom prst="ellipse">
              <a:avLst/>
            </a:prstGeom>
            <a:solidFill>
              <a:srgbClr val="123787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V3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78" name="Oval 8"/>
            <p:cNvSpPr>
              <a:spLocks noChangeArrowheads="1"/>
            </p:cNvSpPr>
            <p:nvPr/>
          </p:nvSpPr>
          <p:spPr bwMode="auto">
            <a:xfrm>
              <a:off x="1044" y="1950"/>
              <a:ext cx="454" cy="454"/>
            </a:xfrm>
            <a:prstGeom prst="ellipse">
              <a:avLst/>
            </a:prstGeom>
            <a:solidFill>
              <a:srgbClr val="123787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V4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79" name="Oval 9"/>
            <p:cNvSpPr>
              <a:spLocks noChangeArrowheads="1"/>
            </p:cNvSpPr>
            <p:nvPr/>
          </p:nvSpPr>
          <p:spPr bwMode="auto">
            <a:xfrm>
              <a:off x="2178" y="725"/>
              <a:ext cx="454" cy="454"/>
            </a:xfrm>
            <a:prstGeom prst="ellipse">
              <a:avLst/>
            </a:prstGeom>
            <a:solidFill>
              <a:srgbClr val="123787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V5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80" name="Oval 10"/>
            <p:cNvSpPr>
              <a:spLocks noChangeArrowheads="1"/>
            </p:cNvSpPr>
            <p:nvPr/>
          </p:nvSpPr>
          <p:spPr bwMode="auto">
            <a:xfrm>
              <a:off x="2767" y="1950"/>
              <a:ext cx="454" cy="454"/>
            </a:xfrm>
            <a:prstGeom prst="ellipse">
              <a:avLst/>
            </a:prstGeom>
            <a:solidFill>
              <a:srgbClr val="123787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V6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81" name="Oval 11"/>
            <p:cNvSpPr>
              <a:spLocks noChangeArrowheads="1"/>
            </p:cNvSpPr>
            <p:nvPr/>
          </p:nvSpPr>
          <p:spPr bwMode="auto">
            <a:xfrm>
              <a:off x="3312" y="0"/>
              <a:ext cx="454" cy="454"/>
            </a:xfrm>
            <a:prstGeom prst="ellipse">
              <a:avLst/>
            </a:prstGeom>
            <a:solidFill>
              <a:srgbClr val="123787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V7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82" name="Oval 12"/>
            <p:cNvSpPr>
              <a:spLocks noChangeArrowheads="1"/>
            </p:cNvSpPr>
            <p:nvPr/>
          </p:nvSpPr>
          <p:spPr bwMode="auto">
            <a:xfrm>
              <a:off x="3312" y="1088"/>
              <a:ext cx="454" cy="454"/>
            </a:xfrm>
            <a:prstGeom prst="ellipse">
              <a:avLst/>
            </a:prstGeom>
            <a:solidFill>
              <a:srgbClr val="123787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V8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83" name="Oval 13"/>
            <p:cNvSpPr>
              <a:spLocks noChangeArrowheads="1"/>
            </p:cNvSpPr>
            <p:nvPr/>
          </p:nvSpPr>
          <p:spPr bwMode="auto">
            <a:xfrm>
              <a:off x="4446" y="634"/>
              <a:ext cx="454" cy="454"/>
            </a:xfrm>
            <a:prstGeom prst="ellipse">
              <a:avLst/>
            </a:prstGeom>
            <a:solidFill>
              <a:srgbClr val="123787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V9</a:t>
              </a:r>
              <a:endPara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84" name="Line 14"/>
            <p:cNvSpPr>
              <a:spLocks noChangeShapeType="1"/>
            </p:cNvSpPr>
            <p:nvPr/>
          </p:nvSpPr>
          <p:spPr bwMode="auto">
            <a:xfrm flipV="1">
              <a:off x="363" y="408"/>
              <a:ext cx="726" cy="453"/>
            </a:xfrm>
            <a:prstGeom prst="line">
              <a:avLst/>
            </a:prstGeom>
            <a:noFill/>
            <a:ln w="28575" cmpd="sng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5" name="Line 15"/>
            <p:cNvSpPr>
              <a:spLocks noChangeShapeType="1"/>
            </p:cNvSpPr>
            <p:nvPr/>
          </p:nvSpPr>
          <p:spPr bwMode="auto">
            <a:xfrm>
              <a:off x="1497" y="317"/>
              <a:ext cx="726" cy="499"/>
            </a:xfrm>
            <a:prstGeom prst="line">
              <a:avLst/>
            </a:prstGeom>
            <a:noFill/>
            <a:ln w="28575" cmpd="sng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6" name="Line 16"/>
            <p:cNvSpPr>
              <a:spLocks noChangeShapeType="1"/>
            </p:cNvSpPr>
            <p:nvPr/>
          </p:nvSpPr>
          <p:spPr bwMode="auto">
            <a:xfrm>
              <a:off x="409" y="1224"/>
              <a:ext cx="635" cy="862"/>
            </a:xfrm>
            <a:prstGeom prst="line">
              <a:avLst/>
            </a:prstGeom>
            <a:noFill/>
            <a:ln w="28575" cmpd="sng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7" name="Line 17"/>
            <p:cNvSpPr>
              <a:spLocks noChangeShapeType="1"/>
            </p:cNvSpPr>
            <p:nvPr/>
          </p:nvSpPr>
          <p:spPr bwMode="auto">
            <a:xfrm flipV="1">
              <a:off x="2586" y="317"/>
              <a:ext cx="726" cy="499"/>
            </a:xfrm>
            <a:prstGeom prst="line">
              <a:avLst/>
            </a:prstGeom>
            <a:noFill/>
            <a:ln w="28575" cmpd="sng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8" name="Line 18"/>
            <p:cNvSpPr>
              <a:spLocks noChangeShapeType="1"/>
            </p:cNvSpPr>
            <p:nvPr/>
          </p:nvSpPr>
          <p:spPr bwMode="auto">
            <a:xfrm>
              <a:off x="454" y="1133"/>
              <a:ext cx="590" cy="318"/>
            </a:xfrm>
            <a:prstGeom prst="line">
              <a:avLst/>
            </a:prstGeom>
            <a:noFill/>
            <a:ln w="28575" cmpd="sng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9" name="Line 19"/>
            <p:cNvSpPr>
              <a:spLocks noChangeShapeType="1"/>
            </p:cNvSpPr>
            <p:nvPr/>
          </p:nvSpPr>
          <p:spPr bwMode="auto">
            <a:xfrm>
              <a:off x="2631" y="1043"/>
              <a:ext cx="681" cy="272"/>
            </a:xfrm>
            <a:prstGeom prst="line">
              <a:avLst/>
            </a:prstGeom>
            <a:noFill/>
            <a:ln w="28575" cmpd="sng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0" name="Line 20"/>
            <p:cNvSpPr>
              <a:spLocks noChangeShapeType="1"/>
            </p:cNvSpPr>
            <p:nvPr/>
          </p:nvSpPr>
          <p:spPr bwMode="auto">
            <a:xfrm flipV="1">
              <a:off x="1497" y="2177"/>
              <a:ext cx="1270" cy="0"/>
            </a:xfrm>
            <a:prstGeom prst="line">
              <a:avLst/>
            </a:prstGeom>
            <a:noFill/>
            <a:ln w="28575" cmpd="sng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Line 21"/>
            <p:cNvSpPr>
              <a:spLocks noChangeShapeType="1"/>
            </p:cNvSpPr>
            <p:nvPr/>
          </p:nvSpPr>
          <p:spPr bwMode="auto">
            <a:xfrm flipV="1">
              <a:off x="1497" y="1088"/>
              <a:ext cx="726" cy="318"/>
            </a:xfrm>
            <a:prstGeom prst="line">
              <a:avLst/>
            </a:prstGeom>
            <a:noFill/>
            <a:ln w="28575" cmpd="sng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2" name="Line 22"/>
            <p:cNvSpPr>
              <a:spLocks noChangeShapeType="1"/>
            </p:cNvSpPr>
            <p:nvPr/>
          </p:nvSpPr>
          <p:spPr bwMode="auto">
            <a:xfrm>
              <a:off x="3765" y="226"/>
              <a:ext cx="726" cy="499"/>
            </a:xfrm>
            <a:prstGeom prst="line">
              <a:avLst/>
            </a:prstGeom>
            <a:noFill/>
            <a:ln w="28575" cmpd="sng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3" name="Line 23"/>
            <p:cNvSpPr>
              <a:spLocks noChangeShapeType="1"/>
            </p:cNvSpPr>
            <p:nvPr/>
          </p:nvSpPr>
          <p:spPr bwMode="auto">
            <a:xfrm flipV="1">
              <a:off x="3765" y="997"/>
              <a:ext cx="726" cy="318"/>
            </a:xfrm>
            <a:prstGeom prst="line">
              <a:avLst/>
            </a:prstGeom>
            <a:noFill/>
            <a:ln w="28575" cmpd="sng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" name="Line 24"/>
            <p:cNvSpPr>
              <a:spLocks noChangeShapeType="1"/>
            </p:cNvSpPr>
            <p:nvPr/>
          </p:nvSpPr>
          <p:spPr bwMode="auto">
            <a:xfrm flipV="1">
              <a:off x="3175" y="1542"/>
              <a:ext cx="318" cy="499"/>
            </a:xfrm>
            <a:prstGeom prst="line">
              <a:avLst/>
            </a:prstGeom>
            <a:noFill/>
            <a:ln w="28575" cmpd="sng">
              <a:solidFill>
                <a:srgbClr val="000000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5" name="Text Box 26"/>
          <p:cNvSpPr txBox="1">
            <a:spLocks noChangeArrowheads="1"/>
          </p:cNvSpPr>
          <p:nvPr/>
        </p:nvSpPr>
        <p:spPr bwMode="auto">
          <a:xfrm rot="19782499">
            <a:off x="1179513" y="3221355"/>
            <a:ext cx="720725" cy="3371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a1=6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6" name="Text Box 27"/>
          <p:cNvSpPr txBox="1">
            <a:spLocks noChangeArrowheads="1"/>
          </p:cNvSpPr>
          <p:nvPr/>
        </p:nvSpPr>
        <p:spPr bwMode="auto">
          <a:xfrm rot="20019210">
            <a:off x="3051175" y="4111943"/>
            <a:ext cx="720725" cy="3371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a5=1</a:t>
            </a: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7" name="Text Box 28"/>
          <p:cNvSpPr txBox="1">
            <a:spLocks noChangeArrowheads="1"/>
          </p:cNvSpPr>
          <p:nvPr/>
        </p:nvSpPr>
        <p:spPr bwMode="auto">
          <a:xfrm rot="18308163">
            <a:off x="5367338" y="5067618"/>
            <a:ext cx="720725" cy="3371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a9=4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8" name="Text Box 29"/>
          <p:cNvSpPr txBox="1">
            <a:spLocks noChangeArrowheads="1"/>
          </p:cNvSpPr>
          <p:nvPr/>
        </p:nvSpPr>
        <p:spPr bwMode="auto">
          <a:xfrm rot="19572524">
            <a:off x="4754563" y="3095943"/>
            <a:ext cx="720725" cy="3371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a7=9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9" name="Text Box 30"/>
          <p:cNvSpPr txBox="1">
            <a:spLocks noChangeArrowheads="1"/>
          </p:cNvSpPr>
          <p:nvPr/>
        </p:nvSpPr>
        <p:spPr bwMode="auto">
          <a:xfrm rot="20227896">
            <a:off x="6499225" y="4032568"/>
            <a:ext cx="884238" cy="3371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a11=4</a:t>
            </a: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0" name="Text Box 31"/>
          <p:cNvSpPr txBox="1">
            <a:spLocks noChangeArrowheads="1"/>
          </p:cNvSpPr>
          <p:nvPr/>
        </p:nvSpPr>
        <p:spPr bwMode="auto">
          <a:xfrm rot="1816188">
            <a:off x="1430338" y="4229418"/>
            <a:ext cx="720725" cy="3371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a2=4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1" name="Text Box 32"/>
          <p:cNvSpPr txBox="1">
            <a:spLocks noChangeArrowheads="1"/>
          </p:cNvSpPr>
          <p:nvPr/>
        </p:nvSpPr>
        <p:spPr bwMode="auto">
          <a:xfrm rot="3310942">
            <a:off x="1374775" y="5156518"/>
            <a:ext cx="720725" cy="3371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a3=5</a:t>
            </a: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2" name="Text Box 33"/>
          <p:cNvSpPr txBox="1">
            <a:spLocks noChangeArrowheads="1"/>
          </p:cNvSpPr>
          <p:nvPr/>
        </p:nvSpPr>
        <p:spPr bwMode="auto">
          <a:xfrm>
            <a:off x="3346450" y="5616893"/>
            <a:ext cx="720725" cy="3371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a6=2</a:t>
            </a: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3" name="Text Box 34"/>
          <p:cNvSpPr txBox="1">
            <a:spLocks noChangeArrowheads="1"/>
          </p:cNvSpPr>
          <p:nvPr/>
        </p:nvSpPr>
        <p:spPr bwMode="auto">
          <a:xfrm rot="1403285">
            <a:off x="4935538" y="4042093"/>
            <a:ext cx="720725" cy="3371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a8=7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4" name="Text Box 35"/>
          <p:cNvSpPr txBox="1">
            <a:spLocks noChangeArrowheads="1"/>
          </p:cNvSpPr>
          <p:nvPr/>
        </p:nvSpPr>
        <p:spPr bwMode="auto">
          <a:xfrm rot="2302990">
            <a:off x="6718300" y="2926080"/>
            <a:ext cx="882650" cy="3371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a10=2</a:t>
            </a: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5" name="Text Box 36"/>
          <p:cNvSpPr txBox="1">
            <a:spLocks noChangeArrowheads="1"/>
          </p:cNvSpPr>
          <p:nvPr/>
        </p:nvSpPr>
        <p:spPr bwMode="auto">
          <a:xfrm rot="2262188">
            <a:off x="3211513" y="3026093"/>
            <a:ext cx="720725" cy="3371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a4=1</a:t>
            </a:r>
            <a:endParaRPr kumimoji="0" lang="en-US" altLang="zh-CN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06" name="Text Box 37"/>
          <p:cNvSpPr txBox="1"/>
          <p:nvPr/>
        </p:nvSpPr>
        <p:spPr>
          <a:xfrm>
            <a:off x="755650" y="3391218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000" b="1" i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Text Box 38"/>
          <p:cNvSpPr txBox="1"/>
          <p:nvPr/>
        </p:nvSpPr>
        <p:spPr>
          <a:xfrm>
            <a:off x="2411413" y="2202180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2000" b="1" i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Text Box 39"/>
          <p:cNvSpPr txBox="1"/>
          <p:nvPr/>
        </p:nvSpPr>
        <p:spPr>
          <a:xfrm>
            <a:off x="4067175" y="3248343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CN" sz="2000" b="1" i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Text Box 40"/>
          <p:cNvSpPr txBox="1"/>
          <p:nvPr/>
        </p:nvSpPr>
        <p:spPr>
          <a:xfrm>
            <a:off x="2411413" y="3967480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b="1" i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Text Box 41"/>
          <p:cNvSpPr txBox="1">
            <a:spLocks noChangeArrowheads="1"/>
          </p:cNvSpPr>
          <p:nvPr/>
        </p:nvSpPr>
        <p:spPr bwMode="auto">
          <a:xfrm>
            <a:off x="5938838" y="2095818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16</a:t>
            </a:r>
            <a:endParaRPr kumimoji="0" lang="en-US" altLang="zh-CN" sz="2000" b="1" i="1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1" name="Text Box 42"/>
          <p:cNvSpPr txBox="1">
            <a:spLocks noChangeArrowheads="1"/>
          </p:cNvSpPr>
          <p:nvPr/>
        </p:nvSpPr>
        <p:spPr bwMode="auto">
          <a:xfrm>
            <a:off x="7739063" y="3103880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18</a:t>
            </a:r>
            <a:endParaRPr kumimoji="0" lang="en-US" altLang="zh-CN" sz="2000" b="1" i="1" u="sng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2" name="Text Box 43"/>
          <p:cNvSpPr txBox="1"/>
          <p:nvPr/>
        </p:nvSpPr>
        <p:spPr>
          <a:xfrm>
            <a:off x="2411413" y="5191443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000" b="1" i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Text Box 44"/>
          <p:cNvSpPr txBox="1">
            <a:spLocks noChangeArrowheads="1"/>
          </p:cNvSpPr>
          <p:nvPr/>
        </p:nvSpPr>
        <p:spPr bwMode="auto">
          <a:xfrm>
            <a:off x="6011863" y="3823018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14</a:t>
            </a:r>
            <a:endParaRPr kumimoji="0" lang="en-US" altLang="zh-CN" sz="2000" b="1" i="1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4" name="Text Box 45"/>
          <p:cNvSpPr txBox="1">
            <a:spLocks noChangeArrowheads="1"/>
          </p:cNvSpPr>
          <p:nvPr/>
        </p:nvSpPr>
        <p:spPr bwMode="auto">
          <a:xfrm>
            <a:off x="7739063" y="4148455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18</a:t>
            </a:r>
            <a:endParaRPr kumimoji="0" lang="en-US" altLang="zh-CN" sz="2000" b="1" i="1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5" name="Text Box 46"/>
          <p:cNvSpPr txBox="1"/>
          <p:nvPr/>
        </p:nvSpPr>
        <p:spPr>
          <a:xfrm>
            <a:off x="5076825" y="5191443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CN" sz="2000" b="1" i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Text Box 47"/>
          <p:cNvSpPr txBox="1">
            <a:spLocks noChangeArrowheads="1"/>
          </p:cNvSpPr>
          <p:nvPr/>
        </p:nvSpPr>
        <p:spPr bwMode="auto">
          <a:xfrm>
            <a:off x="6011863" y="4831080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14</a:t>
            </a:r>
            <a:endParaRPr kumimoji="0" lang="en-US" altLang="zh-CN" sz="2000" b="1" i="1" u="sng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7" name="Text Box 48"/>
          <p:cNvSpPr txBox="1">
            <a:spLocks noChangeArrowheads="1"/>
          </p:cNvSpPr>
          <p:nvPr/>
        </p:nvSpPr>
        <p:spPr bwMode="auto">
          <a:xfrm>
            <a:off x="5938838" y="3103880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16</a:t>
            </a:r>
            <a:endParaRPr kumimoji="0" lang="en-US" altLang="zh-CN" sz="2000" b="1" i="1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8" name="Text Box 49"/>
          <p:cNvSpPr txBox="1">
            <a:spLocks noChangeArrowheads="1"/>
          </p:cNvSpPr>
          <p:nvPr/>
        </p:nvSpPr>
        <p:spPr bwMode="auto">
          <a:xfrm>
            <a:off x="5075238" y="6199505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10</a:t>
            </a:r>
            <a:endParaRPr kumimoji="0" lang="en-US" altLang="zh-CN" sz="2000" b="1" i="1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9" name="Text Box 50"/>
          <p:cNvSpPr txBox="1"/>
          <p:nvPr/>
        </p:nvSpPr>
        <p:spPr>
          <a:xfrm>
            <a:off x="4210050" y="4254818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CN" sz="2000" b="1" i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Text Box 51"/>
          <p:cNvSpPr txBox="1"/>
          <p:nvPr/>
        </p:nvSpPr>
        <p:spPr>
          <a:xfrm>
            <a:off x="2411413" y="6199505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en-US" altLang="zh-CN" sz="2000" b="1" i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Text Box 52"/>
          <p:cNvSpPr txBox="1"/>
          <p:nvPr/>
        </p:nvSpPr>
        <p:spPr>
          <a:xfrm>
            <a:off x="755650" y="4399280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000" b="1" i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Text Box 53"/>
          <p:cNvSpPr txBox="1"/>
          <p:nvPr/>
        </p:nvSpPr>
        <p:spPr>
          <a:xfrm>
            <a:off x="2411413" y="3246755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2000" b="1" i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Text Box 54"/>
          <p:cNvSpPr txBox="1"/>
          <p:nvPr/>
        </p:nvSpPr>
        <p:spPr>
          <a:xfrm>
            <a:off x="2411413" y="4939030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2000" b="1" i="1" u="sng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Text Box 55"/>
          <p:cNvSpPr txBox="1"/>
          <p:nvPr/>
        </p:nvSpPr>
        <p:spPr>
          <a:xfrm>
            <a:off x="1258888" y="2959418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Text Box 56"/>
          <p:cNvSpPr txBox="1"/>
          <p:nvPr/>
        </p:nvSpPr>
        <p:spPr>
          <a:xfrm>
            <a:off x="3490913" y="2672080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Text Box 57"/>
          <p:cNvSpPr txBox="1"/>
          <p:nvPr/>
        </p:nvSpPr>
        <p:spPr>
          <a:xfrm>
            <a:off x="4787900" y="2887980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" name="Text Box 58"/>
          <p:cNvSpPr txBox="1">
            <a:spLocks noChangeArrowheads="1"/>
          </p:cNvSpPr>
          <p:nvPr/>
        </p:nvSpPr>
        <p:spPr bwMode="auto">
          <a:xfrm>
            <a:off x="7019925" y="2527618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16</a:t>
            </a:r>
            <a:endParaRPr kumimoji="0" lang="en-US" altLang="zh-CN" sz="2000" b="1" i="1" u="sng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28" name="Text Box 59"/>
          <p:cNvSpPr txBox="1">
            <a:spLocks noChangeArrowheads="1"/>
          </p:cNvSpPr>
          <p:nvPr/>
        </p:nvSpPr>
        <p:spPr bwMode="auto">
          <a:xfrm>
            <a:off x="6588125" y="3751580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14</a:t>
            </a:r>
            <a:endParaRPr kumimoji="0" lang="en-US" altLang="zh-CN" sz="2000" b="1" i="1" u="sng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29" name="Text Box 60"/>
          <p:cNvSpPr txBox="1"/>
          <p:nvPr/>
        </p:nvSpPr>
        <p:spPr>
          <a:xfrm>
            <a:off x="5148263" y="3788093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Text Box 61"/>
          <p:cNvSpPr txBox="1"/>
          <p:nvPr/>
        </p:nvSpPr>
        <p:spPr>
          <a:xfrm>
            <a:off x="5364163" y="4975543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1" name="Text Box 62"/>
          <p:cNvSpPr txBox="1"/>
          <p:nvPr/>
        </p:nvSpPr>
        <p:spPr>
          <a:xfrm>
            <a:off x="3490913" y="5335905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2" name="Text Box 63"/>
          <p:cNvSpPr txBox="1"/>
          <p:nvPr/>
        </p:nvSpPr>
        <p:spPr>
          <a:xfrm>
            <a:off x="1762125" y="4904105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Text Box 64"/>
          <p:cNvSpPr txBox="1"/>
          <p:nvPr/>
        </p:nvSpPr>
        <p:spPr>
          <a:xfrm>
            <a:off x="1619250" y="3932555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Text Box 65"/>
          <p:cNvSpPr txBox="1"/>
          <p:nvPr/>
        </p:nvSpPr>
        <p:spPr>
          <a:xfrm>
            <a:off x="1403350" y="3535680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Text Box 66"/>
          <p:cNvSpPr txBox="1"/>
          <p:nvPr/>
        </p:nvSpPr>
        <p:spPr>
          <a:xfrm>
            <a:off x="1458913" y="4410393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Text Box 67"/>
          <p:cNvSpPr txBox="1"/>
          <p:nvPr/>
        </p:nvSpPr>
        <p:spPr>
          <a:xfrm>
            <a:off x="1330325" y="5191443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7" name="Text Box 68"/>
          <p:cNvSpPr txBox="1"/>
          <p:nvPr/>
        </p:nvSpPr>
        <p:spPr>
          <a:xfrm>
            <a:off x="3419475" y="5877243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8" name="Text Box 69"/>
          <p:cNvSpPr txBox="1">
            <a:spLocks noChangeArrowheads="1"/>
          </p:cNvSpPr>
          <p:nvPr/>
        </p:nvSpPr>
        <p:spPr bwMode="auto">
          <a:xfrm>
            <a:off x="5722938" y="5335905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10</a:t>
            </a:r>
            <a:endParaRPr kumimoji="0" lang="en-US" altLang="zh-CN" sz="2000" b="1" i="1" u="sng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39" name="Text Box 70"/>
          <p:cNvSpPr txBox="1">
            <a:spLocks noChangeArrowheads="1"/>
          </p:cNvSpPr>
          <p:nvPr/>
        </p:nvSpPr>
        <p:spPr bwMode="auto">
          <a:xfrm>
            <a:off x="6731000" y="4364355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14</a:t>
            </a:r>
            <a:endParaRPr kumimoji="0" lang="en-US" altLang="zh-CN" sz="2000" b="1" i="1" u="sng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40" name="Text Box 72"/>
          <p:cNvSpPr txBox="1">
            <a:spLocks noChangeArrowheads="1"/>
          </p:cNvSpPr>
          <p:nvPr/>
        </p:nvSpPr>
        <p:spPr bwMode="auto">
          <a:xfrm>
            <a:off x="6657975" y="3103880"/>
            <a:ext cx="720725" cy="3987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1" u="sng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16</a:t>
            </a:r>
            <a:endParaRPr kumimoji="0" lang="en-US" altLang="zh-CN" sz="2000" b="1" i="1" u="sng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41" name="Text Box 73"/>
          <p:cNvSpPr txBox="1"/>
          <p:nvPr/>
        </p:nvSpPr>
        <p:spPr>
          <a:xfrm>
            <a:off x="5076825" y="3319780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2" name="Text Box 74"/>
          <p:cNvSpPr txBox="1"/>
          <p:nvPr/>
        </p:nvSpPr>
        <p:spPr>
          <a:xfrm>
            <a:off x="4932363" y="4219893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Text Box 75"/>
          <p:cNvSpPr txBox="1"/>
          <p:nvPr/>
        </p:nvSpPr>
        <p:spPr>
          <a:xfrm>
            <a:off x="3201988" y="3283268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Text Box 76"/>
          <p:cNvSpPr txBox="1"/>
          <p:nvPr/>
        </p:nvSpPr>
        <p:spPr>
          <a:xfrm>
            <a:off x="3130550" y="3896043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Text Box 77"/>
          <p:cNvSpPr txBox="1"/>
          <p:nvPr/>
        </p:nvSpPr>
        <p:spPr>
          <a:xfrm>
            <a:off x="3275013" y="4399280"/>
            <a:ext cx="72072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000" b="1" i="1" u="sng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2000" b="1" i="1" u="sng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75"/>
          <p:cNvGrpSpPr/>
          <p:nvPr/>
        </p:nvGrpSpPr>
        <p:grpSpPr>
          <a:xfrm>
            <a:off x="536575" y="2419668"/>
            <a:ext cx="7778750" cy="2447925"/>
            <a:chOff x="0" y="0"/>
            <a:chExt cx="4900" cy="1542"/>
          </a:xfrm>
        </p:grpSpPr>
        <p:sp>
          <p:nvSpPr>
            <p:cNvPr id="247" name="Oval 113"/>
            <p:cNvSpPr>
              <a:spLocks noChangeArrowheads="1"/>
            </p:cNvSpPr>
            <p:nvPr/>
          </p:nvSpPr>
          <p:spPr bwMode="auto">
            <a:xfrm>
              <a:off x="0" y="816"/>
              <a:ext cx="454" cy="454"/>
            </a:xfrm>
            <a:prstGeom prst="ellipse">
              <a:avLst/>
            </a:prstGeom>
            <a:solidFill>
              <a:srgbClr val="4BD7F6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V1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48" name="Oval 114"/>
            <p:cNvSpPr>
              <a:spLocks noChangeArrowheads="1"/>
            </p:cNvSpPr>
            <p:nvPr/>
          </p:nvSpPr>
          <p:spPr bwMode="auto">
            <a:xfrm>
              <a:off x="1044" y="90"/>
              <a:ext cx="454" cy="454"/>
            </a:xfrm>
            <a:prstGeom prst="ellipse">
              <a:avLst/>
            </a:prstGeom>
            <a:solidFill>
              <a:srgbClr val="4BD7F6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V2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49" name="Oval 115"/>
            <p:cNvSpPr>
              <a:spLocks noChangeArrowheads="1"/>
            </p:cNvSpPr>
            <p:nvPr/>
          </p:nvSpPr>
          <p:spPr bwMode="auto">
            <a:xfrm>
              <a:off x="2178" y="725"/>
              <a:ext cx="454" cy="454"/>
            </a:xfrm>
            <a:prstGeom prst="ellipse">
              <a:avLst/>
            </a:prstGeom>
            <a:solidFill>
              <a:srgbClr val="4BD7F6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V5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50" name="Oval 116"/>
            <p:cNvSpPr>
              <a:spLocks noChangeArrowheads="1"/>
            </p:cNvSpPr>
            <p:nvPr/>
          </p:nvSpPr>
          <p:spPr bwMode="auto">
            <a:xfrm>
              <a:off x="3312" y="0"/>
              <a:ext cx="454" cy="454"/>
            </a:xfrm>
            <a:prstGeom prst="ellipse">
              <a:avLst/>
            </a:prstGeom>
            <a:solidFill>
              <a:srgbClr val="4BD7F6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V7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51" name="Oval 117"/>
            <p:cNvSpPr>
              <a:spLocks noChangeArrowheads="1"/>
            </p:cNvSpPr>
            <p:nvPr/>
          </p:nvSpPr>
          <p:spPr bwMode="auto">
            <a:xfrm>
              <a:off x="3312" y="1088"/>
              <a:ext cx="454" cy="454"/>
            </a:xfrm>
            <a:prstGeom prst="ellipse">
              <a:avLst/>
            </a:prstGeom>
            <a:solidFill>
              <a:srgbClr val="4BD7F6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V8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52" name="Oval 118"/>
            <p:cNvSpPr>
              <a:spLocks noChangeArrowheads="1"/>
            </p:cNvSpPr>
            <p:nvPr/>
          </p:nvSpPr>
          <p:spPr bwMode="auto">
            <a:xfrm>
              <a:off x="4446" y="634"/>
              <a:ext cx="454" cy="454"/>
            </a:xfrm>
            <a:prstGeom prst="ellipse">
              <a:avLst/>
            </a:prstGeom>
            <a:solidFill>
              <a:srgbClr val="4BD7F6"/>
            </a:solidFill>
            <a:ln w="9525" cmpd="sng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rPr>
                <a:t>V9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253" name="Line 119"/>
            <p:cNvSpPr>
              <a:spLocks noChangeShapeType="1"/>
            </p:cNvSpPr>
            <p:nvPr/>
          </p:nvSpPr>
          <p:spPr bwMode="auto">
            <a:xfrm flipV="1">
              <a:off x="363" y="408"/>
              <a:ext cx="726" cy="453"/>
            </a:xfrm>
            <a:prstGeom prst="line">
              <a:avLst/>
            </a:prstGeom>
            <a:noFill/>
            <a:ln w="57150" cmpd="sng">
              <a:solidFill>
                <a:srgbClr val="0000FF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4" name="Line 120"/>
            <p:cNvSpPr>
              <a:spLocks noChangeShapeType="1"/>
            </p:cNvSpPr>
            <p:nvPr/>
          </p:nvSpPr>
          <p:spPr bwMode="auto">
            <a:xfrm>
              <a:off x="1497" y="317"/>
              <a:ext cx="722" cy="522"/>
            </a:xfrm>
            <a:prstGeom prst="line">
              <a:avLst/>
            </a:prstGeom>
            <a:noFill/>
            <a:ln w="57150" cmpd="sng">
              <a:solidFill>
                <a:srgbClr val="0000FF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5" name="Line 121"/>
            <p:cNvSpPr>
              <a:spLocks noChangeShapeType="1"/>
            </p:cNvSpPr>
            <p:nvPr/>
          </p:nvSpPr>
          <p:spPr bwMode="auto">
            <a:xfrm flipV="1">
              <a:off x="2586" y="317"/>
              <a:ext cx="726" cy="499"/>
            </a:xfrm>
            <a:prstGeom prst="line">
              <a:avLst/>
            </a:prstGeom>
            <a:noFill/>
            <a:ln w="57150" cmpd="sng">
              <a:solidFill>
                <a:srgbClr val="0000FF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" name="Line 122"/>
            <p:cNvSpPr>
              <a:spLocks noChangeShapeType="1"/>
            </p:cNvSpPr>
            <p:nvPr/>
          </p:nvSpPr>
          <p:spPr bwMode="auto">
            <a:xfrm>
              <a:off x="2631" y="1043"/>
              <a:ext cx="681" cy="272"/>
            </a:xfrm>
            <a:prstGeom prst="line">
              <a:avLst/>
            </a:prstGeom>
            <a:noFill/>
            <a:ln w="57150" cmpd="sng">
              <a:solidFill>
                <a:srgbClr val="0000FF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7" name="Line 123"/>
            <p:cNvSpPr>
              <a:spLocks noChangeShapeType="1"/>
            </p:cNvSpPr>
            <p:nvPr/>
          </p:nvSpPr>
          <p:spPr bwMode="auto">
            <a:xfrm>
              <a:off x="3765" y="226"/>
              <a:ext cx="726" cy="499"/>
            </a:xfrm>
            <a:prstGeom prst="line">
              <a:avLst/>
            </a:prstGeom>
            <a:noFill/>
            <a:ln w="57150" cmpd="sng">
              <a:solidFill>
                <a:srgbClr val="0000FF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8" name="Line 124"/>
            <p:cNvSpPr>
              <a:spLocks noChangeShapeType="1"/>
            </p:cNvSpPr>
            <p:nvPr/>
          </p:nvSpPr>
          <p:spPr bwMode="auto">
            <a:xfrm flipV="1">
              <a:off x="3765" y="997"/>
              <a:ext cx="726" cy="318"/>
            </a:xfrm>
            <a:prstGeom prst="line">
              <a:avLst/>
            </a:prstGeom>
            <a:noFill/>
            <a:ln w="57150" cmpd="sng">
              <a:solidFill>
                <a:srgbClr val="0000FF"/>
              </a:solidFill>
              <a:round/>
              <a:tailEnd type="triangle" w="lg" len="lg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9624" name="TextBox 1"/>
          <p:cNvSpPr txBox="1"/>
          <p:nvPr/>
        </p:nvSpPr>
        <p:spPr>
          <a:xfrm>
            <a:off x="107950" y="1025525"/>
            <a:ext cx="6983413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事件最早开始时间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交集取最大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事件最迟开始时间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交集取最小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活动最早开始时间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事件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i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最早开始时间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endParaRPr lang="en-US" altLang="zh-CN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活动最迟开始时间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事件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j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最迟开始时间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持续时间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关键路径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059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Status TopologicalOrder(AlGraph G,Stack &amp;T){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FindInDegree(G,indegree); InitStack(S);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InitStack(T);  count=0;  ve[0..G.vexnum-1]=0;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for (i=0;i&lt;G.vexnum;++i)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if (!indegree[i])  Push(S,i);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while(!StackEmpty(S)){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Pop(S,j);    Push(T,j);    count++;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for(p=G.vertices[j].firstarc;p;p=p-&gt;nextarc){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	k=p-&gt;adjvex;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	if(!(--indegree[k]))  Push(S,k);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	if(ve[j]+p-&gt;weight&gt;ve[k])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		ve[k]=ve[j]+p-&gt;weight;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}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}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if(count&lt;G.vexnum)  return ERROR;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else  return OK;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子图 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1500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若有两个图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G'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G=(V, E)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G' =(V', E' 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满足如下条件：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V'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E'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Symbol" panose="05050102010706020507" pitchFamily="18" charset="2"/>
              </a:rPr>
              <a:t>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，即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V'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的子集，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E'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的子集，称图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G'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为图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的子图（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Subgraph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1500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例：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(b)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的子图，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(c)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图不是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的子图。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71600" y="3465513"/>
            <a:ext cx="1652588" cy="2114550"/>
            <a:chOff x="0" y="0"/>
            <a:chExt cx="1652588" cy="2114550"/>
          </a:xfrm>
        </p:grpSpPr>
        <p:grpSp>
          <p:nvGrpSpPr>
            <p:cNvPr id="15386" name="Group 3"/>
            <p:cNvGrpSpPr/>
            <p:nvPr/>
          </p:nvGrpSpPr>
          <p:grpSpPr>
            <a:xfrm>
              <a:off x="0" y="0"/>
              <a:ext cx="1652588" cy="1619250"/>
              <a:chOff x="0" y="0"/>
              <a:chExt cx="1041" cy="1020"/>
            </a:xfrm>
          </p:grpSpPr>
          <p:grpSp>
            <p:nvGrpSpPr>
              <p:cNvPr id="15388" name="Group 4"/>
              <p:cNvGrpSpPr/>
              <p:nvPr/>
            </p:nvGrpSpPr>
            <p:grpSpPr>
              <a:xfrm>
                <a:off x="144" y="144"/>
                <a:ext cx="783" cy="658"/>
                <a:chOff x="0" y="0"/>
                <a:chExt cx="783" cy="658"/>
              </a:xfrm>
            </p:grpSpPr>
            <p:sp>
              <p:nvSpPr>
                <p:cNvPr id="15394" name="Line 5"/>
                <p:cNvSpPr/>
                <p:nvPr/>
              </p:nvSpPr>
              <p:spPr>
                <a:xfrm>
                  <a:off x="0" y="174"/>
                  <a:ext cx="0" cy="415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5395" name="Line 6"/>
                <p:cNvSpPr/>
                <p:nvPr/>
              </p:nvSpPr>
              <p:spPr>
                <a:xfrm>
                  <a:off x="171" y="0"/>
                  <a:ext cx="476" cy="0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5396" name="Line 7"/>
                <p:cNvSpPr/>
                <p:nvPr/>
              </p:nvSpPr>
              <p:spPr>
                <a:xfrm>
                  <a:off x="783" y="174"/>
                  <a:ext cx="0" cy="415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5397" name="Line 8"/>
                <p:cNvSpPr/>
                <p:nvPr/>
              </p:nvSpPr>
              <p:spPr>
                <a:xfrm flipH="1">
                  <a:off x="136" y="485"/>
                  <a:ext cx="171" cy="173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5398" name="Line 9"/>
                <p:cNvSpPr/>
                <p:nvPr/>
              </p:nvSpPr>
              <p:spPr>
                <a:xfrm flipH="1">
                  <a:off x="511" y="139"/>
                  <a:ext cx="171" cy="173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5399" name="Line 10"/>
                <p:cNvSpPr/>
                <p:nvPr/>
              </p:nvSpPr>
              <p:spPr>
                <a:xfrm>
                  <a:off x="498" y="508"/>
                  <a:ext cx="149" cy="147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5389" name="Oval 11"/>
              <p:cNvSpPr/>
              <p:nvPr/>
            </p:nvSpPr>
            <p:spPr>
              <a:xfrm>
                <a:off x="32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V0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90" name="Oval 12"/>
              <p:cNvSpPr/>
              <p:nvPr/>
            </p:nvSpPr>
            <p:spPr>
              <a:xfrm>
                <a:off x="750" y="72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V4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91" name="Oval 13"/>
              <p:cNvSpPr/>
              <p:nvPr/>
            </p:nvSpPr>
            <p:spPr>
              <a:xfrm>
                <a:off x="0" y="726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V3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92" name="Oval 14"/>
              <p:cNvSpPr/>
              <p:nvPr/>
            </p:nvSpPr>
            <p:spPr>
              <a:xfrm>
                <a:off x="746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93" name="Oval 15"/>
              <p:cNvSpPr/>
              <p:nvPr/>
            </p:nvSpPr>
            <p:spPr>
              <a:xfrm>
                <a:off x="384" y="384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V2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" name="Text Box 44"/>
            <p:cNvSpPr txBox="1">
              <a:spLocks noChangeArrowheads="1"/>
            </p:cNvSpPr>
            <p:nvPr/>
          </p:nvSpPr>
          <p:spPr bwMode="auto">
            <a:xfrm>
              <a:off x="103188" y="1657350"/>
              <a:ext cx="1125537" cy="4572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algn="l" eaLnBrk="0" hangingPunct="0">
                <a:spcBef>
                  <a:spcPct val="10000"/>
                </a:spcBef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1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1" charset="-122"/>
                </a:defRPr>
              </a:lvl3pPr>
              <a:lvl4pPr marL="16002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(a)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</p:grpSp>
      <p:grpSp>
        <p:nvGrpSpPr>
          <p:cNvPr id="6" name="组合 2"/>
          <p:cNvGrpSpPr/>
          <p:nvPr/>
        </p:nvGrpSpPr>
        <p:grpSpPr>
          <a:xfrm>
            <a:off x="3657600" y="3465513"/>
            <a:ext cx="1652588" cy="2114550"/>
            <a:chOff x="0" y="0"/>
            <a:chExt cx="1652588" cy="2114550"/>
          </a:xfrm>
        </p:grpSpPr>
        <p:grpSp>
          <p:nvGrpSpPr>
            <p:cNvPr id="15375" name="Group 42"/>
            <p:cNvGrpSpPr/>
            <p:nvPr/>
          </p:nvGrpSpPr>
          <p:grpSpPr>
            <a:xfrm>
              <a:off x="0" y="0"/>
              <a:ext cx="1652588" cy="1619250"/>
              <a:chOff x="0" y="0"/>
              <a:chExt cx="1041" cy="1020"/>
            </a:xfrm>
          </p:grpSpPr>
          <p:sp>
            <p:nvSpPr>
              <p:cNvPr id="15377" name="Line 19"/>
              <p:cNvSpPr/>
              <p:nvPr/>
            </p:nvSpPr>
            <p:spPr>
              <a:xfrm>
                <a:off x="315" y="144"/>
                <a:ext cx="476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78" name="Line 20"/>
              <p:cNvSpPr/>
              <p:nvPr/>
            </p:nvSpPr>
            <p:spPr>
              <a:xfrm>
                <a:off x="927" y="318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79" name="Line 21"/>
              <p:cNvSpPr/>
              <p:nvPr/>
            </p:nvSpPr>
            <p:spPr>
              <a:xfrm flipH="1">
                <a:off x="280" y="629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0" name="Line 23"/>
              <p:cNvSpPr/>
              <p:nvPr/>
            </p:nvSpPr>
            <p:spPr>
              <a:xfrm>
                <a:off x="642" y="652"/>
                <a:ext cx="149" cy="147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81" name="Oval 24"/>
              <p:cNvSpPr/>
              <p:nvPr/>
            </p:nvSpPr>
            <p:spPr>
              <a:xfrm>
                <a:off x="32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V0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82" name="Oval 25"/>
              <p:cNvSpPr/>
              <p:nvPr/>
            </p:nvSpPr>
            <p:spPr>
              <a:xfrm>
                <a:off x="750" y="72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V4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83" name="Oval 26"/>
              <p:cNvSpPr/>
              <p:nvPr/>
            </p:nvSpPr>
            <p:spPr>
              <a:xfrm>
                <a:off x="0" y="726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V3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84" name="Oval 27"/>
              <p:cNvSpPr/>
              <p:nvPr/>
            </p:nvSpPr>
            <p:spPr>
              <a:xfrm>
                <a:off x="746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85" name="Oval 28"/>
              <p:cNvSpPr/>
              <p:nvPr/>
            </p:nvSpPr>
            <p:spPr>
              <a:xfrm>
                <a:off x="384" y="384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V2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" name="Text Box 45"/>
            <p:cNvSpPr txBox="1">
              <a:spLocks noChangeArrowheads="1"/>
            </p:cNvSpPr>
            <p:nvPr/>
          </p:nvSpPr>
          <p:spPr bwMode="auto">
            <a:xfrm>
              <a:off x="207963" y="1657350"/>
              <a:ext cx="1125537" cy="4572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algn="l" eaLnBrk="0" hangingPunct="0">
                <a:spcBef>
                  <a:spcPct val="10000"/>
                </a:spcBef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1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1" charset="-122"/>
                </a:defRPr>
              </a:lvl3pPr>
              <a:lvl4pPr marL="16002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(b)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</p:grpSp>
      <p:grpSp>
        <p:nvGrpSpPr>
          <p:cNvPr id="8" name="组合 3"/>
          <p:cNvGrpSpPr/>
          <p:nvPr/>
        </p:nvGrpSpPr>
        <p:grpSpPr>
          <a:xfrm>
            <a:off x="6088063" y="3465513"/>
            <a:ext cx="1652587" cy="2114550"/>
            <a:chOff x="0" y="0"/>
            <a:chExt cx="1652587" cy="2114550"/>
          </a:xfrm>
        </p:grpSpPr>
        <p:grpSp>
          <p:nvGrpSpPr>
            <p:cNvPr id="15367" name="Group 43"/>
            <p:cNvGrpSpPr/>
            <p:nvPr/>
          </p:nvGrpSpPr>
          <p:grpSpPr>
            <a:xfrm>
              <a:off x="0" y="0"/>
              <a:ext cx="1652587" cy="1619250"/>
              <a:chOff x="0" y="0"/>
              <a:chExt cx="1041" cy="1020"/>
            </a:xfrm>
          </p:grpSpPr>
          <p:sp>
            <p:nvSpPr>
              <p:cNvPr id="15370" name="Line 31"/>
              <p:cNvSpPr/>
              <p:nvPr/>
            </p:nvSpPr>
            <p:spPr>
              <a:xfrm>
                <a:off x="144" y="318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71" name="Line 32"/>
              <p:cNvSpPr/>
              <p:nvPr/>
            </p:nvSpPr>
            <p:spPr>
              <a:xfrm>
                <a:off x="315" y="144"/>
                <a:ext cx="476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5372" name="Oval 37"/>
              <p:cNvSpPr/>
              <p:nvPr/>
            </p:nvSpPr>
            <p:spPr>
              <a:xfrm>
                <a:off x="32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V0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73" name="Oval 39"/>
              <p:cNvSpPr/>
              <p:nvPr/>
            </p:nvSpPr>
            <p:spPr>
              <a:xfrm>
                <a:off x="0" y="726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V3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74" name="Oval 40"/>
              <p:cNvSpPr/>
              <p:nvPr/>
            </p:nvSpPr>
            <p:spPr>
              <a:xfrm>
                <a:off x="746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" name="Text Box 46"/>
            <p:cNvSpPr txBox="1">
              <a:spLocks noChangeArrowheads="1"/>
            </p:cNvSpPr>
            <p:nvPr/>
          </p:nvSpPr>
          <p:spPr bwMode="auto">
            <a:xfrm>
              <a:off x="169862" y="1657350"/>
              <a:ext cx="1125538" cy="4572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algn="l" eaLnBrk="0" hangingPunct="0">
                <a:spcBef>
                  <a:spcPct val="10000"/>
                </a:spcBef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1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1" charset="-122"/>
                </a:defRPr>
              </a:lvl3pPr>
              <a:lvl4pPr marL="16002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1" charset="-122"/>
                  <a:cs typeface="+mn-cs"/>
                  <a:sym typeface="+mn-ea"/>
                </a:rPr>
                <a:t>(c)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15369" name="Line 47"/>
            <p:cNvSpPr/>
            <p:nvPr/>
          </p:nvSpPr>
          <p:spPr>
            <a:xfrm flipH="1">
              <a:off x="428625" y="452437"/>
              <a:ext cx="863600" cy="792163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4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3">
                                            <p:txEl>
                                              <p:charRg st="4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3">
                                            <p:txEl>
                                              <p:charRg st="4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63">
                                            <p:txEl>
                                              <p:charRg st="4" end="9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99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63">
                                            <p:txEl>
                                              <p:charRg st="99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63">
                                            <p:txEl>
                                              <p:charRg st="99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3">
                                            <p:txEl>
                                              <p:charRg st="99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关键路径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161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Status CriticalPath(AlGraph G){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  if(!Topo_Order(G,T))  return ERROR;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  vl[G.vexnum-1]=ve[G.vexnum-1];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  while(!StackEmpty(T))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	for(Pop(T,j), p=G.vertices[j].firstarc;p;p=p-&gt;nextarc){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		k=p-&gt;adjvex;  dut=p-&gt;weight;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if(vl[k]-dut&lt;vl[j])   vl[j]=vl[k]-dut;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}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for(j=0;j&lt;G.vexnum;++j)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for(p=G.vertices[j].firstarc;p;p=p-&gt;nextarc){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	k=p-&gt;adjvex; dut=p-&gt;weight;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	ee=ve[j];el=vl[k]-dut;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	tag=(ee==el)?`*`:``;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	printf(j,k,dut,ee,el,tag);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}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关键路径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26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Arial" panose="020B0604020202020204" pitchFamily="34" charset="0"/>
              </a:rPr>
              <a:t>结论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关键路径上的活动都是关键活动；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缩短非关键活动都不能缩短整个工期；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分析关键路径的目的是找出影响整个工期的关键活动，缩短关键活动的时间，常可以缩短整个工期；</a:t>
            </a:r>
            <a:endParaRPr lang="en-US" altLang="zh-CN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</a:rPr>
              <a:t>在有多条关键路径时，缩短那些在所有关键路径上的关键活动，才能缩短整个工期。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grpSp>
        <p:nvGrpSpPr>
          <p:cNvPr id="2" name="组合 2"/>
          <p:cNvGrpSpPr/>
          <p:nvPr/>
        </p:nvGrpSpPr>
        <p:grpSpPr>
          <a:xfrm>
            <a:off x="1549400" y="4005263"/>
            <a:ext cx="5038725" cy="2252662"/>
            <a:chOff x="0" y="0"/>
            <a:chExt cx="5038725" cy="2252138"/>
          </a:xfrm>
        </p:grpSpPr>
        <p:grpSp>
          <p:nvGrpSpPr>
            <p:cNvPr id="112645" name="组合 43"/>
            <p:cNvGrpSpPr/>
            <p:nvPr/>
          </p:nvGrpSpPr>
          <p:grpSpPr>
            <a:xfrm>
              <a:off x="0" y="0"/>
              <a:ext cx="5038725" cy="2252138"/>
              <a:chOff x="0" y="0"/>
              <a:chExt cx="5038725" cy="2252138"/>
            </a:xfrm>
          </p:grpSpPr>
          <p:sp>
            <p:nvSpPr>
              <p:cNvPr id="112653" name="Oval 127"/>
              <p:cNvSpPr/>
              <p:nvPr/>
            </p:nvSpPr>
            <p:spPr>
              <a:xfrm>
                <a:off x="4706559" y="564601"/>
                <a:ext cx="332166" cy="33950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V9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54" name="Oval 128"/>
              <p:cNvSpPr/>
              <p:nvPr/>
            </p:nvSpPr>
            <p:spPr>
              <a:xfrm>
                <a:off x="3428864" y="1118201"/>
                <a:ext cx="332166" cy="33950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V8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55" name="Oval 129"/>
              <p:cNvSpPr/>
              <p:nvPr/>
            </p:nvSpPr>
            <p:spPr>
              <a:xfrm>
                <a:off x="3402501" y="9472"/>
                <a:ext cx="332166" cy="33950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V7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56" name="Oval 130"/>
              <p:cNvSpPr/>
              <p:nvPr/>
            </p:nvSpPr>
            <p:spPr>
              <a:xfrm>
                <a:off x="2360310" y="1912637"/>
                <a:ext cx="332166" cy="33950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V6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57" name="Oval 131"/>
              <p:cNvSpPr/>
              <p:nvPr/>
            </p:nvSpPr>
            <p:spPr>
              <a:xfrm>
                <a:off x="1103704" y="1912637"/>
                <a:ext cx="332166" cy="33950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58" name="Oval 132"/>
              <p:cNvSpPr/>
              <p:nvPr/>
            </p:nvSpPr>
            <p:spPr>
              <a:xfrm>
                <a:off x="2367340" y="703766"/>
                <a:ext cx="332166" cy="33950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V5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59" name="Oval 133"/>
              <p:cNvSpPr/>
              <p:nvPr/>
            </p:nvSpPr>
            <p:spPr>
              <a:xfrm>
                <a:off x="1128309" y="1190077"/>
                <a:ext cx="332166" cy="33950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V3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60" name="Oval 134"/>
              <p:cNvSpPr/>
              <p:nvPr/>
            </p:nvSpPr>
            <p:spPr>
              <a:xfrm>
                <a:off x="1101946" y="44645"/>
                <a:ext cx="332166" cy="33950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V2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61" name="Oval 135"/>
              <p:cNvSpPr/>
              <p:nvPr/>
            </p:nvSpPr>
            <p:spPr>
              <a:xfrm>
                <a:off x="0" y="685414"/>
                <a:ext cx="332166" cy="339501"/>
              </a:xfrm>
              <a:prstGeom prst="ellipse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62" name="Line 136"/>
              <p:cNvSpPr/>
              <p:nvPr/>
            </p:nvSpPr>
            <p:spPr>
              <a:xfrm flipV="1">
                <a:off x="291743" y="309211"/>
                <a:ext cx="859413" cy="45878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63" name="Line 137"/>
              <p:cNvSpPr/>
              <p:nvPr/>
            </p:nvSpPr>
            <p:spPr>
              <a:xfrm>
                <a:off x="311076" y="902572"/>
                <a:ext cx="818991" cy="45878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64" name="Line 138"/>
              <p:cNvSpPr/>
              <p:nvPr/>
            </p:nvSpPr>
            <p:spPr>
              <a:xfrm>
                <a:off x="212656" y="1005035"/>
                <a:ext cx="917411" cy="97961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65" name="Line 139"/>
              <p:cNvSpPr/>
              <p:nvPr/>
            </p:nvSpPr>
            <p:spPr>
              <a:xfrm>
                <a:off x="1442900" y="257216"/>
                <a:ext cx="938500" cy="51078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66" name="Line 140"/>
              <p:cNvSpPr/>
              <p:nvPr/>
            </p:nvSpPr>
            <p:spPr>
              <a:xfrm flipV="1">
                <a:off x="1483322" y="920924"/>
                <a:ext cx="878745" cy="440433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67" name="Line 141"/>
              <p:cNvSpPr/>
              <p:nvPr/>
            </p:nvSpPr>
            <p:spPr>
              <a:xfrm>
                <a:off x="1431728" y="2128661"/>
                <a:ext cx="87069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68" name="Line 142"/>
              <p:cNvSpPr/>
              <p:nvPr/>
            </p:nvSpPr>
            <p:spPr>
              <a:xfrm flipV="1">
                <a:off x="2673143" y="257216"/>
                <a:ext cx="743418" cy="52760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69" name="Line 143"/>
              <p:cNvSpPr/>
              <p:nvPr/>
            </p:nvSpPr>
            <p:spPr>
              <a:xfrm>
                <a:off x="2673143" y="937746"/>
                <a:ext cx="729358" cy="32267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70" name="Line 144"/>
              <p:cNvSpPr/>
              <p:nvPr/>
            </p:nvSpPr>
            <p:spPr>
              <a:xfrm>
                <a:off x="3727638" y="173105"/>
                <a:ext cx="978922" cy="4251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71" name="Line 145"/>
              <p:cNvSpPr/>
              <p:nvPr/>
            </p:nvSpPr>
            <p:spPr>
              <a:xfrm flipV="1">
                <a:off x="3768059" y="835284"/>
                <a:ext cx="994740" cy="45878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72" name="Line 146"/>
              <p:cNvSpPr/>
              <p:nvPr/>
            </p:nvSpPr>
            <p:spPr>
              <a:xfrm flipV="1">
                <a:off x="2615146" y="1446997"/>
                <a:ext cx="898078" cy="59489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73" name="Text Box 147"/>
              <p:cNvSpPr txBox="1"/>
              <p:nvPr/>
            </p:nvSpPr>
            <p:spPr>
              <a:xfrm rot="-1936531">
                <a:off x="258763" y="165047"/>
                <a:ext cx="715963" cy="4000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a1=6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74" name="Text Box 148"/>
              <p:cNvSpPr txBox="1"/>
              <p:nvPr/>
            </p:nvSpPr>
            <p:spPr>
              <a:xfrm rot="1789981">
                <a:off x="456179" y="784943"/>
                <a:ext cx="715963" cy="4000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a2=4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75" name="Text Box 149"/>
              <p:cNvSpPr txBox="1"/>
              <p:nvPr/>
            </p:nvSpPr>
            <p:spPr>
              <a:xfrm rot="3002352">
                <a:off x="194952" y="1395376"/>
                <a:ext cx="715963" cy="4000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a3=5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76" name="Text Box 150"/>
              <p:cNvSpPr txBox="1"/>
              <p:nvPr/>
            </p:nvSpPr>
            <p:spPr>
              <a:xfrm rot="1591376">
                <a:off x="1608728" y="149642"/>
                <a:ext cx="715963" cy="4000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a4=1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77" name="Text Box 151"/>
              <p:cNvSpPr txBox="1"/>
              <p:nvPr/>
            </p:nvSpPr>
            <p:spPr>
              <a:xfrm rot="-1937476">
                <a:off x="1464865" y="758772"/>
                <a:ext cx="715963" cy="4000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a5=1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78" name="Text Box 152"/>
              <p:cNvSpPr txBox="1"/>
              <p:nvPr/>
            </p:nvSpPr>
            <p:spPr>
              <a:xfrm>
                <a:off x="1510333" y="1728611"/>
                <a:ext cx="715963" cy="4000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a6=2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79" name="Text Box 153"/>
              <p:cNvSpPr txBox="1"/>
              <p:nvPr/>
            </p:nvSpPr>
            <p:spPr>
              <a:xfrm rot="-2384498">
                <a:off x="2551314" y="161872"/>
                <a:ext cx="715963" cy="4000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a7=9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80" name="Text Box 154"/>
              <p:cNvSpPr txBox="1"/>
              <p:nvPr/>
            </p:nvSpPr>
            <p:spPr>
              <a:xfrm rot="1348562">
                <a:off x="2835234" y="742852"/>
                <a:ext cx="715963" cy="4000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a8=7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81" name="Text Box 155"/>
              <p:cNvSpPr txBox="1"/>
              <p:nvPr/>
            </p:nvSpPr>
            <p:spPr>
              <a:xfrm rot="-2273448">
                <a:off x="2549100" y="1406905"/>
                <a:ext cx="715963" cy="4000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a9=4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82" name="Text Box 156"/>
              <p:cNvSpPr txBox="1"/>
              <p:nvPr/>
            </p:nvSpPr>
            <p:spPr>
              <a:xfrm rot="1332095">
                <a:off x="3937312" y="0"/>
                <a:ext cx="842963" cy="4000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a10=2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2683" name="Text Box 157"/>
              <p:cNvSpPr txBox="1"/>
              <p:nvPr/>
            </p:nvSpPr>
            <p:spPr>
              <a:xfrm rot="-1493478">
                <a:off x="3775075" y="700298"/>
                <a:ext cx="828675" cy="4000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a11=4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2646" name="Group 158"/>
            <p:cNvGrpSpPr/>
            <p:nvPr/>
          </p:nvGrpSpPr>
          <p:grpSpPr>
            <a:xfrm>
              <a:off x="311150" y="169437"/>
              <a:ext cx="4437800" cy="1125538"/>
              <a:chOff x="0" y="0"/>
              <a:chExt cx="2544" cy="709"/>
            </a:xfrm>
          </p:grpSpPr>
          <p:sp>
            <p:nvSpPr>
              <p:cNvPr id="112647" name="Line 159"/>
              <p:cNvSpPr/>
              <p:nvPr/>
            </p:nvSpPr>
            <p:spPr>
              <a:xfrm flipV="1">
                <a:off x="0" y="88"/>
                <a:ext cx="470" cy="274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48" name="Line 160"/>
              <p:cNvSpPr/>
              <p:nvPr/>
            </p:nvSpPr>
            <p:spPr>
              <a:xfrm>
                <a:off x="655" y="55"/>
                <a:ext cx="534" cy="334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49" name="Line 161"/>
              <p:cNvSpPr/>
              <p:nvPr/>
            </p:nvSpPr>
            <p:spPr>
              <a:xfrm flipV="1">
                <a:off x="1355" y="55"/>
                <a:ext cx="423" cy="345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50" name="Line 162"/>
              <p:cNvSpPr/>
              <p:nvPr/>
            </p:nvSpPr>
            <p:spPr>
              <a:xfrm>
                <a:off x="1355" y="500"/>
                <a:ext cx="417" cy="185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51" name="Line 163"/>
              <p:cNvSpPr/>
              <p:nvPr/>
            </p:nvSpPr>
            <p:spPr>
              <a:xfrm>
                <a:off x="1955" y="0"/>
                <a:ext cx="589" cy="27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12652" name="Line 164"/>
              <p:cNvSpPr/>
              <p:nvPr/>
            </p:nvSpPr>
            <p:spPr>
              <a:xfrm flipV="1">
                <a:off x="1982" y="419"/>
                <a:ext cx="562" cy="290"/>
              </a:xfrm>
              <a:prstGeom prst="line">
                <a:avLst/>
              </a:prstGeom>
              <a:ln w="38100" cap="flat" cmpd="sng">
                <a:solidFill>
                  <a:schemeClr val="hlink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charRg st="3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43">
                                            <p:txEl>
                                              <p:charRg st="3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charRg st="19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2643">
                                            <p:txEl>
                                              <p:charRg st="19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charRg st="37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2643">
                                            <p:txEl>
                                              <p:charRg st="37" end="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charRg st="82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2643">
                                            <p:txEl>
                                              <p:charRg st="82" end="1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关键路径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3667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1439862" cy="647700"/>
          </a:xfrm>
        </p:spPr>
        <p:txBody>
          <a:bodyPr vert="horz" wrap="square" lIns="91440" tIns="45720" rIns="91440" bIns="45720" anchor="t" anchorCtr="0"/>
          <a:p>
            <a:r>
              <a:rPr lang="zh-CN" altLang="en-US" dirty="0"/>
              <a:t>练习</a:t>
            </a:r>
            <a:endParaRPr lang="zh-CN" altLang="en-US" dirty="0"/>
          </a:p>
        </p:txBody>
      </p:sp>
      <p:pic>
        <p:nvPicPr>
          <p:cNvPr id="11366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998663"/>
            <a:ext cx="9017000" cy="3311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66700" y="2852738"/>
            <a:ext cx="560388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9588" y="1700213"/>
            <a:ext cx="560387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463" y="1700213"/>
            <a:ext cx="560387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15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0663" y="4211638"/>
            <a:ext cx="560387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9113" y="3036888"/>
            <a:ext cx="561975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738" y="4157663"/>
            <a:ext cx="560387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7400" y="2916238"/>
            <a:ext cx="5619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19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35800" y="1700213"/>
            <a:ext cx="560388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8350" y="3027363"/>
            <a:ext cx="560388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9925" y="4156075"/>
            <a:ext cx="5603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825" y="3924300"/>
            <a:ext cx="5619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3713" y="2771775"/>
            <a:ext cx="560387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588" y="2771775"/>
            <a:ext cx="560387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15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76375" y="5229225"/>
            <a:ext cx="560388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4825" y="4108450"/>
            <a:ext cx="560388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9863" y="5229225"/>
            <a:ext cx="56197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53113" y="3927475"/>
            <a:ext cx="5603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19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19925" y="2771775"/>
            <a:ext cx="560388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25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72475" y="4098925"/>
            <a:ext cx="560388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04050" y="5226050"/>
            <a:ext cx="56197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endParaRPr lang="zh-CN" altLang="en-US" sz="1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93750" y="3805238"/>
            <a:ext cx="719138" cy="895350"/>
          </a:xfrm>
          <a:prstGeom prst="line">
            <a:avLst/>
          </a:prstGeom>
          <a:ln w="635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3" name="直接连接符 32"/>
          <p:cNvCxnSpPr/>
          <p:nvPr/>
        </p:nvCxnSpPr>
        <p:spPr>
          <a:xfrm flipV="1">
            <a:off x="2058988" y="3932873"/>
            <a:ext cx="1000760" cy="767715"/>
          </a:xfrm>
          <a:prstGeom prst="line">
            <a:avLst/>
          </a:prstGeom>
          <a:ln w="635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5" name="直接连接符 34"/>
          <p:cNvCxnSpPr/>
          <p:nvPr/>
        </p:nvCxnSpPr>
        <p:spPr>
          <a:xfrm flipV="1">
            <a:off x="3635693" y="2636838"/>
            <a:ext cx="1151890" cy="863600"/>
          </a:xfrm>
          <a:prstGeom prst="line">
            <a:avLst/>
          </a:prstGeom>
          <a:ln w="635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6" name="直接连接符 35"/>
          <p:cNvCxnSpPr/>
          <p:nvPr/>
        </p:nvCxnSpPr>
        <p:spPr>
          <a:xfrm>
            <a:off x="5235575" y="2698750"/>
            <a:ext cx="617538" cy="698500"/>
          </a:xfrm>
          <a:prstGeom prst="line">
            <a:avLst/>
          </a:prstGeom>
          <a:ln w="635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38" name="直接连接符 37"/>
          <p:cNvCxnSpPr/>
          <p:nvPr/>
        </p:nvCxnSpPr>
        <p:spPr>
          <a:xfrm>
            <a:off x="6340475" y="3889375"/>
            <a:ext cx="680085" cy="835660"/>
          </a:xfrm>
          <a:prstGeom prst="line">
            <a:avLst/>
          </a:prstGeom>
          <a:ln w="635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40" name="直接连接符 39"/>
          <p:cNvCxnSpPr/>
          <p:nvPr/>
        </p:nvCxnSpPr>
        <p:spPr>
          <a:xfrm flipV="1">
            <a:off x="7566025" y="4004628"/>
            <a:ext cx="894080" cy="695960"/>
          </a:xfrm>
          <a:prstGeom prst="line">
            <a:avLst/>
          </a:prstGeom>
          <a:ln w="635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关键路径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469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/>
              <a:t>练习</a:t>
            </a:r>
            <a:endParaRPr lang="zh-CN" altLang="en-US" dirty="0"/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3850" y="1916113"/>
            <a:ext cx="8543925" cy="3348038"/>
          </a:xfrm>
          <a:prstGeom prst="rect">
            <a:avLst/>
          </a:prstGeom>
          <a:ln w="38100" cap="flat" cmpd="sng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855" y="260350"/>
            <a:ext cx="7644130" cy="58547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124" name="组合 42"/>
          <p:cNvGrpSpPr/>
          <p:nvPr/>
        </p:nvGrpSpPr>
        <p:grpSpPr>
          <a:xfrm>
            <a:off x="1003300" y="1233488"/>
            <a:ext cx="7240588" cy="679450"/>
            <a:chOff x="0" y="0"/>
            <a:chExt cx="7241884" cy="678766"/>
          </a:xfrm>
        </p:grpSpPr>
        <p:grpSp>
          <p:nvGrpSpPr>
            <p:cNvPr id="5165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7" name="矩形 4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8" name="椭圆 5"/>
              <p:cNvGrpSpPr/>
              <p:nvPr/>
            </p:nvGrpSpPr>
            <p:grpSpPr>
              <a:xfrm>
                <a:off x="104341" y="54601"/>
                <a:ext cx="308736" cy="335441"/>
                <a:chOff x="0" y="0"/>
                <a:chExt cx="548640" cy="505968"/>
              </a:xfrm>
            </p:grpSpPr>
            <p:pic>
              <p:nvPicPr>
                <p:cNvPr id="5170" name="椭圆 5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71" name="Text Box 9"/>
                <p:cNvSpPr txBox="1"/>
                <p:nvPr/>
              </p:nvSpPr>
              <p:spPr>
                <a:xfrm>
                  <a:off x="83789" y="77142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3" name="TextBox 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图的定义与基本术语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66" name="TextBox 2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5" name="组合 41"/>
          <p:cNvGrpSpPr/>
          <p:nvPr/>
        </p:nvGrpSpPr>
        <p:grpSpPr>
          <a:xfrm>
            <a:off x="1003300" y="1953895"/>
            <a:ext cx="7240588" cy="679450"/>
            <a:chOff x="0" y="0"/>
            <a:chExt cx="7241884" cy="678766"/>
          </a:xfrm>
        </p:grpSpPr>
        <p:grpSp>
          <p:nvGrpSpPr>
            <p:cNvPr id="5158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0" name="矩形 2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1" name="椭圆 26"/>
              <p:cNvGrpSpPr/>
              <p:nvPr/>
            </p:nvGrpSpPr>
            <p:grpSpPr>
              <a:xfrm>
                <a:off x="104341" y="54812"/>
                <a:ext cx="308736" cy="335441"/>
                <a:chOff x="0" y="0"/>
                <a:chExt cx="548640" cy="505968"/>
              </a:xfrm>
            </p:grpSpPr>
            <p:pic>
              <p:nvPicPr>
                <p:cNvPr id="5163" name="椭圆 26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64" name="Text Box 17"/>
                <p:cNvSpPr txBox="1"/>
                <p:nvPr/>
              </p:nvSpPr>
              <p:spPr>
                <a:xfrm>
                  <a:off x="83789" y="76824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4" name="TextBox 2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案例引入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9" name="TextBox 2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6" name="组合 40"/>
          <p:cNvGrpSpPr/>
          <p:nvPr/>
        </p:nvGrpSpPr>
        <p:grpSpPr>
          <a:xfrm>
            <a:off x="1003300" y="2674303"/>
            <a:ext cx="7240588" cy="679450"/>
            <a:chOff x="0" y="0"/>
            <a:chExt cx="7241884" cy="678766"/>
          </a:xfrm>
        </p:grpSpPr>
        <p:grpSp>
          <p:nvGrpSpPr>
            <p:cNvPr id="5151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53" name="矩形 30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54" name="椭圆 31"/>
              <p:cNvGrpSpPr/>
              <p:nvPr/>
            </p:nvGrpSpPr>
            <p:grpSpPr>
              <a:xfrm>
                <a:off x="104341" y="55022"/>
                <a:ext cx="308736" cy="335441"/>
                <a:chOff x="0" y="0"/>
                <a:chExt cx="548640" cy="505968"/>
              </a:xfrm>
            </p:grpSpPr>
            <p:pic>
              <p:nvPicPr>
                <p:cNvPr id="5156" name="椭圆 31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7" name="Text Box 25"/>
                <p:cNvSpPr txBox="1"/>
                <p:nvPr/>
              </p:nvSpPr>
              <p:spPr>
                <a:xfrm>
                  <a:off x="83789" y="76507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5" name="TextBox 32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图的类型定义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2" name="TextBox 3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7" name="组合 39"/>
          <p:cNvGrpSpPr/>
          <p:nvPr/>
        </p:nvGrpSpPr>
        <p:grpSpPr>
          <a:xfrm>
            <a:off x="1003300" y="3394710"/>
            <a:ext cx="7240588" cy="679450"/>
            <a:chOff x="0" y="0"/>
            <a:chExt cx="7241884" cy="678766"/>
          </a:xfrm>
        </p:grpSpPr>
        <p:grpSp>
          <p:nvGrpSpPr>
            <p:cNvPr id="5144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46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7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9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0" name="Text Box 33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6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图的存储结构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45" name="TextBox 3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8" name="组合 39"/>
          <p:cNvGrpSpPr/>
          <p:nvPr/>
        </p:nvGrpSpPr>
        <p:grpSpPr>
          <a:xfrm>
            <a:off x="1003300" y="4115118"/>
            <a:ext cx="7240588" cy="679450"/>
            <a:chOff x="0" y="0"/>
            <a:chExt cx="7241884" cy="678766"/>
          </a:xfrm>
        </p:grpSpPr>
        <p:grpSp>
          <p:nvGrpSpPr>
            <p:cNvPr id="5137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9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0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2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43" name="Text Box 41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7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图的遍历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8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9" name="组合 39"/>
          <p:cNvGrpSpPr/>
          <p:nvPr/>
        </p:nvGrpSpPr>
        <p:grpSpPr>
          <a:xfrm>
            <a:off x="1003300" y="4835525"/>
            <a:ext cx="7240588" cy="679450"/>
            <a:chOff x="0" y="0"/>
            <a:chExt cx="7241884" cy="678766"/>
          </a:xfrm>
        </p:grpSpPr>
        <p:grpSp>
          <p:nvGrpSpPr>
            <p:cNvPr id="5130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2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33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35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36" name="Text Box 49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8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图的应用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1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39"/>
          <p:cNvGrpSpPr/>
          <p:nvPr/>
        </p:nvGrpSpPr>
        <p:grpSpPr>
          <a:xfrm>
            <a:off x="995680" y="5545455"/>
            <a:ext cx="7240588" cy="679450"/>
            <a:chOff x="0" y="0"/>
            <a:chExt cx="7241884" cy="678766"/>
          </a:xfrm>
        </p:grpSpPr>
        <p:grpSp>
          <p:nvGrpSpPr>
            <p:cNvPr id="9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10" name="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11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12" name="椭圆 36"/>
                <p:cNvPicPr/>
                <p:nvPr>
                  <p:custDataLst>
                    <p:tags r:id="rId4"/>
                  </p:custDataLst>
                </p:nvPr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" name="Text Box 49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14" name="TextBox 3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案例分析与实现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5" name="TextBox 38"/>
            <p:cNvSpPr txBox="1"/>
            <p:nvPr>
              <p:custDataLst>
                <p:tags r:id="rId7"/>
              </p:custDataLst>
            </p:nvPr>
          </p:nvSpPr>
          <p:spPr>
            <a:xfrm>
              <a:off x="185771" y="114185"/>
              <a:ext cx="574778" cy="4599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6.7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案例分析与实现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3667" name="Rectangle 3"/>
          <p:cNvSpPr>
            <a:spLocks noGrp="1"/>
          </p:cNvSpPr>
          <p:nvPr>
            <p:ph type="body" idx="4294967295"/>
          </p:nvPr>
        </p:nvSpPr>
        <p:spPr>
          <a:xfrm>
            <a:off x="179705" y="1054100"/>
            <a:ext cx="2562860" cy="499110"/>
          </a:xfrm>
        </p:spPr>
        <p:txBody>
          <a:bodyPr vert="horz" wrap="square" lIns="91440" tIns="45720" rIns="91440" bIns="45720" anchor="t" anchorCtr="0"/>
          <a:p>
            <a:r>
              <a:rPr lang="zh-CN" altLang="en-US" b="1" dirty="0"/>
              <a:t>六度空间</a:t>
            </a:r>
            <a:endParaRPr lang="zh-CN" altLang="en-US" b="1" dirty="0"/>
          </a:p>
        </p:txBody>
      </p:sp>
      <p:sp>
        <p:nvSpPr>
          <p:cNvPr id="140290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2260" y="1484313"/>
            <a:ext cx="8718550" cy="45662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285750" marR="0" lvl="0" indent="-285750" algn="just" defTabSz="914400" rtl="0" eaLnBrk="0" fontAlgn="base" latinLnBrk="0" hangingPunct="0">
              <a:lnSpc>
                <a:spcPct val="110000"/>
              </a:lnSpc>
              <a:spcBef>
                <a:spcPts val="20"/>
              </a:spcBef>
              <a:spcAft>
                <a:spcPts val="0"/>
              </a:spcAft>
              <a:buClr>
                <a:srgbClr val="0D0D0D"/>
              </a:buClr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六度空间理论的人际关系网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--&gt;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一个不带权值的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无向图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G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10000"/>
              </a:lnSpc>
              <a:spcBef>
                <a:spcPts val="20"/>
              </a:spcBef>
              <a:spcAft>
                <a:spcPts val="0"/>
              </a:spcAft>
              <a:buClr>
                <a:srgbClr val="0D0D0D"/>
              </a:buClr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中的一个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顶点表示一个人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，两个人“认识”用一条边来表示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10000"/>
              </a:lnSpc>
              <a:spcBef>
                <a:spcPts val="20"/>
              </a:spcBef>
              <a:spcAft>
                <a:spcPts val="0"/>
              </a:spcAft>
              <a:buClr>
                <a:srgbClr val="0D0D0D"/>
              </a:buClr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六度空间理论问题：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中任意两个顶点之间都存在一条路径长度不超过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7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的路径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10000"/>
              </a:lnSpc>
              <a:spcBef>
                <a:spcPts val="20"/>
              </a:spcBef>
              <a:spcAft>
                <a:spcPts val="0"/>
              </a:spcAft>
              <a:buClr>
                <a:srgbClr val="0D0D0D"/>
              </a:buClr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在实际验证过程中，可以通过测试满足要求的数据达到一定的百分比（比如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99.5%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）来进行验证。把待验证六度空间理论问题描述为：图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中任意一个顶点到其余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99.5%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以上的顶点都存在一条路径长度不超过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7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的路径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10000"/>
              </a:lnSpc>
              <a:spcBef>
                <a:spcPts val="20"/>
              </a:spcBef>
              <a:spcAft>
                <a:spcPts val="0"/>
              </a:spcAft>
              <a:buClr>
                <a:srgbClr val="0D0D0D"/>
              </a:buClr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验证方案：利用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BFS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，对任意一个顶点，通过对图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的“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7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层”遍历，就可以统计出所有路径长度不超过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7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的顶点数，从而得到这些顶点在所有顶点中的所占比例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6.7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案例分析与实现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3667" name="Rectangle 3"/>
          <p:cNvSpPr>
            <a:spLocks noGrp="1"/>
          </p:cNvSpPr>
          <p:nvPr>
            <p:ph type="body" idx="4294967295"/>
          </p:nvPr>
        </p:nvSpPr>
        <p:spPr>
          <a:xfrm>
            <a:off x="179705" y="1054100"/>
            <a:ext cx="2562860" cy="499110"/>
          </a:xfrm>
        </p:spPr>
        <p:txBody>
          <a:bodyPr vert="horz" wrap="square" lIns="91440" tIns="45720" rIns="91440" bIns="45720" anchor="t" anchorCtr="0"/>
          <a:p>
            <a:r>
              <a:rPr lang="zh-CN" altLang="en-US" b="1" dirty="0"/>
              <a:t>六度空间</a:t>
            </a:r>
            <a:endParaRPr lang="zh-CN" altLang="en-US" b="1" dirty="0"/>
          </a:p>
        </p:txBody>
      </p:sp>
      <p:sp>
        <p:nvSpPr>
          <p:cNvPr id="140290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2260" y="1484313"/>
            <a:ext cx="8718550" cy="30460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void 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SixDegree_BFS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(Graph 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G,int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Start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)</a:t>
            </a:r>
            <a:r>
              <a:rPr lang="en-US" altLang="zh-CN" sz="16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//</a:t>
            </a:r>
            <a:r>
              <a:rPr lang="zh-CN" altLang="en-US" sz="16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通过</a:t>
            </a:r>
            <a:r>
              <a:rPr lang="en-US" altLang="zh-CN" sz="16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BFS</a:t>
            </a:r>
            <a:r>
              <a:rPr lang="zh-CN" altLang="en-US" sz="16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遍历</a:t>
            </a:r>
            <a:r>
              <a:rPr lang="en-US" altLang="zh-CN" sz="16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G</a:t>
            </a:r>
            <a:r>
              <a:rPr lang="zh-CN" altLang="en-US" sz="16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来验证六度空间理论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{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Visit_Num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=0;	     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//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记录路径长度不超过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7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的顶点个数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visited[Start]=true;    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//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置顶点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Start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访问标志数组相应分量值为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true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InitQueue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(Q);             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//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辅助队列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Q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初始化，置空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 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EnQueue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(Q, Start);  </a:t>
            </a:r>
            <a:endParaRPr lang="en-US" altLang="zh-CN" sz="2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//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统计路径长度不超过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7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的顶点个数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for(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len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=1; len&lt;=7 &amp;&amp; !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QueueEmpty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(Q); 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len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++)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6.7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案例分析与实现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3667" name="Rectangle 3"/>
          <p:cNvSpPr>
            <a:spLocks noGrp="1"/>
          </p:cNvSpPr>
          <p:nvPr>
            <p:ph type="body" idx="4294967295"/>
          </p:nvPr>
        </p:nvSpPr>
        <p:spPr>
          <a:xfrm>
            <a:off x="179705" y="1054100"/>
            <a:ext cx="2562860" cy="499110"/>
          </a:xfrm>
        </p:spPr>
        <p:txBody>
          <a:bodyPr vert="horz" wrap="square" lIns="91440" tIns="45720" rIns="91440" bIns="45720" anchor="t" anchorCtr="0"/>
          <a:p>
            <a:r>
              <a:rPr lang="zh-CN" altLang="en-US" b="1" dirty="0"/>
              <a:t>六度空间</a:t>
            </a:r>
            <a:endParaRPr lang="zh-CN" altLang="en-US" b="1" dirty="0"/>
          </a:p>
        </p:txBody>
      </p:sp>
      <p:sp>
        <p:nvSpPr>
          <p:cNvPr id="140290" name="Text 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2260" y="1484313"/>
            <a:ext cx="8718550" cy="48926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{   				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   DeQueue(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Q,u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); 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//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队头顶点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u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出队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   for(w=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FirstAdjVex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G,u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); w&gt;=0; w=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NextAdjVex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G,u,w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))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        if(!visited[w])	     	     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//w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为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u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的尚未访问的邻接顶点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</a:t>
            </a:r>
            <a:endParaRPr lang="en-US" altLang="zh-CN" sz="2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	{</a:t>
            </a:r>
            <a:endParaRPr lang="en-US" altLang="zh-CN" sz="24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457200" marR="0" lvl="1" indent="457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	visited[w]=true;  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//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将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w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标记为六度顶点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        	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Visit_Num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++;     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//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路径长度不超过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7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的顶点个数加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       		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EnQueue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(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Q,w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);  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//w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进队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        } 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}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//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输出从顶点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Start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出发，到其他顶点长度不超过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7</a:t>
            </a: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的路径的百分比</a:t>
            </a:r>
            <a:endParaRPr lang="zh-CN" altLang="en-US" sz="2000" b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zh-CN" altLang="en-US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000" b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    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cout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&lt;&lt;100*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Visit_Num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/</a:t>
            </a:r>
            <a:r>
              <a:rPr lang="en-US" altLang="zh-CN" sz="24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G.vexnum</a:t>
            </a: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}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pic>
        <p:nvPicPr>
          <p:cNvPr id="12" name="Picture 1" descr="C:\Users\Administrator\AppData\Roaming\Tencent\Users\597999009\QQ\WinTemp\RichOle\]P$UM_UWH`ZMN}7VZS`UEWV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80380" y="117475"/>
            <a:ext cx="2879090" cy="214757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6978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>
                <a:latin typeface="黑体" panose="02010609060101010101" pitchFamily="49" charset="-122"/>
              </a:rPr>
              <a:t>小结</a:t>
            </a:r>
            <a:endParaRPr lang="zh-CN" altLang="zh-CN" dirty="0">
              <a:latin typeface="黑体" panose="02010609060101010101" pitchFamily="49" charset="-122"/>
            </a:endParaRPr>
          </a:p>
        </p:txBody>
      </p:sp>
      <p:sp>
        <p:nvSpPr>
          <p:cNvPr id="39" name="Oval 5"/>
          <p:cNvSpPr>
            <a:spLocks noChangeArrowheads="1"/>
          </p:cNvSpPr>
          <p:nvPr/>
        </p:nvSpPr>
        <p:spPr bwMode="auto">
          <a:xfrm>
            <a:off x="3389313" y="3549650"/>
            <a:ext cx="762000" cy="762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图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84663" y="3351213"/>
            <a:ext cx="1855787" cy="1289050"/>
            <a:chOff x="4283968" y="3351942"/>
            <a:chExt cx="1856928" cy="1289110"/>
          </a:xfrm>
        </p:grpSpPr>
        <p:sp>
          <p:nvSpPr>
            <p:cNvPr id="40" name="AutoShape 6"/>
            <p:cNvSpPr/>
            <p:nvPr/>
          </p:nvSpPr>
          <p:spPr bwMode="auto">
            <a:xfrm>
              <a:off x="4283968" y="3464659"/>
              <a:ext cx="287514" cy="1081138"/>
            </a:xfrm>
            <a:prstGeom prst="leftBrace">
              <a:avLst>
                <a:gd name="adj1" fmla="val 24461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1" name="Rectangle 7"/>
            <p:cNvSpPr>
              <a:spLocks noChangeArrowheads="1"/>
            </p:cNvSpPr>
            <p:nvPr/>
          </p:nvSpPr>
          <p:spPr bwMode="auto">
            <a:xfrm>
              <a:off x="4541301" y="3351942"/>
              <a:ext cx="1599595" cy="40006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存储结构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42" name="Rectangle 8"/>
            <p:cNvSpPr>
              <a:spLocks noChangeArrowheads="1"/>
            </p:cNvSpPr>
            <p:nvPr/>
          </p:nvSpPr>
          <p:spPr bwMode="auto">
            <a:xfrm>
              <a:off x="4617548" y="4240983"/>
              <a:ext cx="1370854" cy="40006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遍历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</p:grpSp>
      <p:grpSp>
        <p:nvGrpSpPr>
          <p:cNvPr id="3" name="组合 3"/>
          <p:cNvGrpSpPr/>
          <p:nvPr/>
        </p:nvGrpSpPr>
        <p:grpSpPr>
          <a:xfrm>
            <a:off x="5292725" y="4070350"/>
            <a:ext cx="3382963" cy="863600"/>
            <a:chOff x="5292080" y="4070286"/>
            <a:chExt cx="3383730" cy="864156"/>
          </a:xfrm>
        </p:grpSpPr>
        <p:sp>
          <p:nvSpPr>
            <p:cNvPr id="45" name="AutoShape 11"/>
            <p:cNvSpPr/>
            <p:nvPr/>
          </p:nvSpPr>
          <p:spPr bwMode="auto">
            <a:xfrm>
              <a:off x="5292080" y="4135416"/>
              <a:ext cx="203246" cy="686242"/>
            </a:xfrm>
            <a:prstGeom prst="leftBrace">
              <a:avLst>
                <a:gd name="adj1" fmla="val 28125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5495326" y="4070286"/>
              <a:ext cx="3180484" cy="40030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深度优先搜索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DFS(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类先根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)</a:t>
              </a:r>
              <a:endPara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5495326" y="4534134"/>
              <a:ext cx="3180484" cy="40030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广度优先搜索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BFS(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类层次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)</a:t>
              </a:r>
              <a:endPara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</p:grpSp>
      <p:grpSp>
        <p:nvGrpSpPr>
          <p:cNvPr id="4" name="组合 4"/>
          <p:cNvGrpSpPr/>
          <p:nvPr/>
        </p:nvGrpSpPr>
        <p:grpSpPr>
          <a:xfrm>
            <a:off x="539750" y="4248150"/>
            <a:ext cx="1981200" cy="1298575"/>
            <a:chOff x="539552" y="4247852"/>
            <a:chExt cx="1981200" cy="1298724"/>
          </a:xfrm>
        </p:grpSpPr>
        <p:sp>
          <p:nvSpPr>
            <p:cNvPr id="48" name="Line 14"/>
            <p:cNvSpPr>
              <a:spLocks noChangeShapeType="1"/>
            </p:cNvSpPr>
            <p:nvPr/>
          </p:nvSpPr>
          <p:spPr bwMode="auto">
            <a:xfrm>
              <a:off x="1484115" y="4247852"/>
              <a:ext cx="0" cy="7652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9" name="Rectangle 15"/>
            <p:cNvSpPr>
              <a:spLocks noChangeArrowheads="1"/>
            </p:cNvSpPr>
            <p:nvPr/>
          </p:nvSpPr>
          <p:spPr bwMode="auto">
            <a:xfrm>
              <a:off x="539552" y="5013115"/>
              <a:ext cx="1981200" cy="533461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无向图的应用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</p:grpSp>
      <p:sp>
        <p:nvSpPr>
          <p:cNvPr id="51" name="AutoShape 17"/>
          <p:cNvSpPr>
            <a:spLocks noChangeArrowheads="1"/>
          </p:cNvSpPr>
          <p:nvPr/>
        </p:nvSpPr>
        <p:spPr bwMode="auto">
          <a:xfrm>
            <a:off x="2170113" y="3789363"/>
            <a:ext cx="1066800" cy="330200"/>
          </a:xfrm>
          <a:prstGeom prst="leftArrow">
            <a:avLst>
              <a:gd name="adj1" fmla="val 50000"/>
              <a:gd name="adj2" fmla="val 50000"/>
            </a:avLst>
          </a:prstGeom>
          <a:noFill/>
          <a:ln w="38100">
            <a:solidFill>
              <a:schemeClr val="tx1"/>
            </a:solidFill>
            <a:miter lim="800000"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2" name="Rectangle 18"/>
          <p:cNvSpPr>
            <a:spLocks noChangeArrowheads="1"/>
          </p:cNvSpPr>
          <p:nvPr/>
        </p:nvSpPr>
        <p:spPr bwMode="auto">
          <a:xfrm>
            <a:off x="989013" y="3716338"/>
            <a:ext cx="1066800" cy="533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rPr>
              <a:t>应用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  <a:sym typeface="+mn-ea"/>
            </a:endParaRPr>
          </a:p>
        </p:txBody>
      </p:sp>
      <p:grpSp>
        <p:nvGrpSpPr>
          <p:cNvPr id="5" name="Group 21"/>
          <p:cNvGrpSpPr/>
          <p:nvPr/>
        </p:nvGrpSpPr>
        <p:grpSpPr>
          <a:xfrm>
            <a:off x="4067175" y="5300663"/>
            <a:ext cx="3168650" cy="903287"/>
            <a:chOff x="4128" y="2963"/>
            <a:chExt cx="1996" cy="569"/>
          </a:xfrm>
        </p:grpSpPr>
        <p:sp>
          <p:nvSpPr>
            <p:cNvPr id="56" name="AutoShape 22"/>
            <p:cNvSpPr/>
            <p:nvPr/>
          </p:nvSpPr>
          <p:spPr bwMode="auto">
            <a:xfrm>
              <a:off x="4128" y="3024"/>
              <a:ext cx="144" cy="480"/>
            </a:xfrm>
            <a:prstGeom prst="leftBrace">
              <a:avLst>
                <a:gd name="adj1" fmla="val 27778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7" name="Rectangle 23"/>
            <p:cNvSpPr>
              <a:spLocks noChangeArrowheads="1"/>
            </p:cNvSpPr>
            <p:nvPr/>
          </p:nvSpPr>
          <p:spPr bwMode="auto">
            <a:xfrm>
              <a:off x="4276" y="2963"/>
              <a:ext cx="1848" cy="25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Prim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算法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  <a:sym typeface="+mn-ea"/>
                </a:rPr>
                <a:t>(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+mn-ea"/>
                </a:rPr>
                <a:t>由点选边扩展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  <a:sym typeface="+mn-ea"/>
                </a:rPr>
                <a:t>)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58" name="Rectangle 24"/>
            <p:cNvSpPr>
              <a:spLocks noChangeArrowheads="1"/>
            </p:cNvSpPr>
            <p:nvPr/>
          </p:nvSpPr>
          <p:spPr bwMode="auto">
            <a:xfrm>
              <a:off x="4272" y="3280"/>
              <a:ext cx="1652" cy="25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Kruskal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算法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  <a:sym typeface="+mn-ea"/>
                </a:rPr>
                <a:t>(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  <a:sym typeface="+mn-ea"/>
                </a:rPr>
                <a:t>选边连接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  <a:sym typeface="+mn-ea"/>
                </a:rPr>
                <a:t>)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39750" y="2349500"/>
            <a:ext cx="1981200" cy="1352550"/>
            <a:chOff x="539552" y="2348880"/>
            <a:chExt cx="1981200" cy="1352872"/>
          </a:xfrm>
        </p:grpSpPr>
        <p:sp>
          <p:nvSpPr>
            <p:cNvPr id="60" name="Line 26"/>
            <p:cNvSpPr>
              <a:spLocks noChangeShapeType="1"/>
            </p:cNvSpPr>
            <p:nvPr/>
          </p:nvSpPr>
          <p:spPr bwMode="auto">
            <a:xfrm flipV="1">
              <a:off x="1484115" y="2863352"/>
              <a:ext cx="0" cy="838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1" name="Rectangle 27"/>
            <p:cNvSpPr>
              <a:spLocks noChangeArrowheads="1"/>
            </p:cNvSpPr>
            <p:nvPr/>
          </p:nvSpPr>
          <p:spPr bwMode="auto">
            <a:xfrm>
              <a:off x="539552" y="2348880"/>
              <a:ext cx="1981200" cy="53352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有向图的应用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</p:grpSp>
      <p:grpSp>
        <p:nvGrpSpPr>
          <p:cNvPr id="7" name="组合 10"/>
          <p:cNvGrpSpPr/>
          <p:nvPr/>
        </p:nvGrpSpPr>
        <p:grpSpPr>
          <a:xfrm>
            <a:off x="4572000" y="1044575"/>
            <a:ext cx="3887788" cy="871538"/>
            <a:chOff x="4572000" y="1980828"/>
            <a:chExt cx="3888854" cy="872168"/>
          </a:xfrm>
        </p:grpSpPr>
        <p:sp>
          <p:nvSpPr>
            <p:cNvPr id="66" name="AutoShape 32"/>
            <p:cNvSpPr/>
            <p:nvPr/>
          </p:nvSpPr>
          <p:spPr bwMode="auto">
            <a:xfrm>
              <a:off x="4572000" y="2031665"/>
              <a:ext cx="222311" cy="762551"/>
            </a:xfrm>
            <a:prstGeom prst="leftBrace">
              <a:avLst>
                <a:gd name="adj1" fmla="val 27778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7" name="Rectangle 33"/>
            <p:cNvSpPr>
              <a:spLocks noChangeArrowheads="1"/>
            </p:cNvSpPr>
            <p:nvPr/>
          </p:nvSpPr>
          <p:spPr bwMode="auto">
            <a:xfrm>
              <a:off x="4787959" y="1980828"/>
              <a:ext cx="3672895" cy="40033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AOV: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拓扑排序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(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选入度为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0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扩展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)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68" name="Rectangle 34"/>
            <p:cNvSpPr>
              <a:spLocks noChangeArrowheads="1"/>
            </p:cNvSpPr>
            <p:nvPr/>
          </p:nvSpPr>
          <p:spPr bwMode="auto">
            <a:xfrm>
              <a:off x="4787959" y="2452657"/>
              <a:ext cx="2951972" cy="40033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AOE: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关键路径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(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最长路径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)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</p:grpSp>
      <p:grpSp>
        <p:nvGrpSpPr>
          <p:cNvPr id="8" name="组合 2"/>
          <p:cNvGrpSpPr/>
          <p:nvPr/>
        </p:nvGrpSpPr>
        <p:grpSpPr>
          <a:xfrm>
            <a:off x="5724525" y="3141663"/>
            <a:ext cx="2592388" cy="823912"/>
            <a:chOff x="5724128" y="3140968"/>
            <a:chExt cx="2591890" cy="825372"/>
          </a:xfrm>
        </p:grpSpPr>
        <p:sp>
          <p:nvSpPr>
            <p:cNvPr id="43" name="Rectangle 9"/>
            <p:cNvSpPr>
              <a:spLocks noChangeArrowheads="1"/>
            </p:cNvSpPr>
            <p:nvPr/>
          </p:nvSpPr>
          <p:spPr bwMode="auto">
            <a:xfrm>
              <a:off x="5914591" y="3140968"/>
              <a:ext cx="2401427" cy="40075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邻接矩阵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(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二维数组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)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5914591" y="3565581"/>
              <a:ext cx="1599893" cy="40075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邻接表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(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链表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)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69" name="AutoShape 36"/>
            <p:cNvSpPr/>
            <p:nvPr/>
          </p:nvSpPr>
          <p:spPr bwMode="auto">
            <a:xfrm>
              <a:off x="5724128" y="3218893"/>
              <a:ext cx="203161" cy="687015"/>
            </a:xfrm>
            <a:prstGeom prst="leftBrace">
              <a:avLst>
                <a:gd name="adj1" fmla="val 28125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70" name="Line 37"/>
          <p:cNvSpPr>
            <a:spLocks noChangeShapeType="1"/>
          </p:cNvSpPr>
          <p:nvPr/>
        </p:nvSpPr>
        <p:spPr bwMode="auto">
          <a:xfrm>
            <a:off x="1470025" y="60277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9" name="组合 6"/>
          <p:cNvGrpSpPr/>
          <p:nvPr/>
        </p:nvGrpSpPr>
        <p:grpSpPr>
          <a:xfrm>
            <a:off x="1449388" y="5584825"/>
            <a:ext cx="3006725" cy="436563"/>
            <a:chOff x="1449488" y="5584304"/>
            <a:chExt cx="3007096" cy="436411"/>
          </a:xfrm>
        </p:grpSpPr>
        <p:sp>
          <p:nvSpPr>
            <p:cNvPr id="54" name="Rectangle 20"/>
            <p:cNvSpPr>
              <a:spLocks noChangeArrowheads="1"/>
            </p:cNvSpPr>
            <p:nvPr/>
          </p:nvSpPr>
          <p:spPr bwMode="auto">
            <a:xfrm>
              <a:off x="2627558" y="5620804"/>
              <a:ext cx="1829026" cy="39991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最小生成树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71" name="Line 38"/>
            <p:cNvSpPr>
              <a:spLocks noChangeShapeType="1"/>
            </p:cNvSpPr>
            <p:nvPr/>
          </p:nvSpPr>
          <p:spPr bwMode="auto">
            <a:xfrm flipH="1" flipV="1">
              <a:off x="1451075" y="5584304"/>
              <a:ext cx="12702" cy="2158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2" name="Line 39"/>
            <p:cNvSpPr>
              <a:spLocks noChangeShapeType="1"/>
            </p:cNvSpPr>
            <p:nvPr/>
          </p:nvSpPr>
          <p:spPr bwMode="auto">
            <a:xfrm>
              <a:off x="1449488" y="5804890"/>
              <a:ext cx="11431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72000" y="1893888"/>
            <a:ext cx="3384550" cy="887412"/>
            <a:chOff x="4572000" y="1028526"/>
            <a:chExt cx="2943054" cy="888366"/>
          </a:xfrm>
        </p:grpSpPr>
        <p:sp>
          <p:nvSpPr>
            <p:cNvPr id="76" name="AutoShape 43"/>
            <p:cNvSpPr/>
            <p:nvPr/>
          </p:nvSpPr>
          <p:spPr bwMode="auto">
            <a:xfrm>
              <a:off x="4572000" y="1104808"/>
              <a:ext cx="229150" cy="761229"/>
            </a:xfrm>
            <a:prstGeom prst="leftBrace">
              <a:avLst>
                <a:gd name="adj1" fmla="val 27778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7" name="Rectangle 44"/>
            <p:cNvSpPr>
              <a:spLocks noChangeArrowheads="1"/>
            </p:cNvSpPr>
            <p:nvPr/>
          </p:nvSpPr>
          <p:spPr bwMode="auto">
            <a:xfrm>
              <a:off x="4798389" y="1028526"/>
              <a:ext cx="2716665" cy="70878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Dijkstra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算法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(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逐次加顶点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)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  <p:sp>
          <p:nvSpPr>
            <p:cNvPr id="78" name="Rectangle 45"/>
            <p:cNvSpPr>
              <a:spLocks noChangeArrowheads="1"/>
            </p:cNvSpPr>
            <p:nvPr/>
          </p:nvSpPr>
          <p:spPr bwMode="auto">
            <a:xfrm>
              <a:off x="4798389" y="1516412"/>
              <a:ext cx="2509602" cy="40048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Floyd</a:t>
              </a: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rPr>
                <a:t>算法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+mn-ea"/>
              </a:endParaRPr>
            </a:p>
          </p:txBody>
        </p:sp>
      </p:grpSp>
      <p:grpSp>
        <p:nvGrpSpPr>
          <p:cNvPr id="11" name="组合 8"/>
          <p:cNvGrpSpPr/>
          <p:nvPr/>
        </p:nvGrpSpPr>
        <p:grpSpPr>
          <a:xfrm>
            <a:off x="1471613" y="1341438"/>
            <a:ext cx="3316287" cy="1150937"/>
            <a:chOff x="1471612" y="1340601"/>
            <a:chExt cx="3316412" cy="1152183"/>
          </a:xfrm>
        </p:grpSpPr>
        <p:sp>
          <p:nvSpPr>
            <p:cNvPr id="62" name="Line 28"/>
            <p:cNvSpPr>
              <a:spLocks noChangeShapeType="1"/>
            </p:cNvSpPr>
            <p:nvPr/>
          </p:nvSpPr>
          <p:spPr bwMode="auto">
            <a:xfrm flipV="1">
              <a:off x="1471612" y="1917487"/>
              <a:ext cx="0" cy="45769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3" name="Line 29"/>
            <p:cNvSpPr>
              <a:spLocks noChangeShapeType="1"/>
            </p:cNvSpPr>
            <p:nvPr/>
          </p:nvSpPr>
          <p:spPr bwMode="auto">
            <a:xfrm>
              <a:off x="1471612" y="1917487"/>
              <a:ext cx="138435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126995" name="组合 7"/>
            <p:cNvGrpSpPr/>
            <p:nvPr/>
          </p:nvGrpSpPr>
          <p:grpSpPr>
            <a:xfrm>
              <a:off x="2987731" y="1340601"/>
              <a:ext cx="1800293" cy="1152183"/>
              <a:chOff x="2987731" y="1340601"/>
              <a:chExt cx="1800293" cy="1152183"/>
            </a:xfrm>
          </p:grpSpPr>
          <p:sp>
            <p:nvSpPr>
              <p:cNvPr id="64" name="Rectangle 30"/>
              <p:cNvSpPr>
                <a:spLocks noChangeArrowheads="1"/>
              </p:cNvSpPr>
              <p:nvPr/>
            </p:nvSpPr>
            <p:spPr bwMode="auto">
              <a:xfrm>
                <a:off x="3263966" y="1340601"/>
                <a:ext cx="1524058" cy="400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  <a:sym typeface="+mn-ea"/>
                  </a:rPr>
                  <a:t>活动网络</a:t>
                </a:r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74" name="Rectangle 41"/>
              <p:cNvSpPr>
                <a:spLocks noChangeArrowheads="1"/>
              </p:cNvSpPr>
              <p:nvPr/>
            </p:nvSpPr>
            <p:spPr bwMode="auto">
              <a:xfrm>
                <a:off x="3249679" y="2092301"/>
                <a:ext cx="1290686" cy="4004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1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  <a:sym typeface="+mn-ea"/>
                  </a:rPr>
                  <a:t>最短路径</a:t>
                </a:r>
                <a:endPara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+mn-ea"/>
                </a:endParaRPr>
              </a:p>
            </p:txBody>
          </p:sp>
          <p:sp>
            <p:nvSpPr>
              <p:cNvPr id="79" name="AutoShape 46"/>
              <p:cNvSpPr/>
              <p:nvPr/>
            </p:nvSpPr>
            <p:spPr bwMode="auto">
              <a:xfrm>
                <a:off x="2987731" y="1359672"/>
                <a:ext cx="322275" cy="1093382"/>
              </a:xfrm>
              <a:prstGeom prst="leftBrace">
                <a:avLst>
                  <a:gd name="adj1" fmla="val 20356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1pPr>
                <a:lvl2pPr marL="742950" indent="-28575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2pPr>
                <a:lvl3pPr marL="11430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3pPr>
                <a:lvl4pPr marL="16002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4pPr>
                <a:lvl5pPr marL="2057400" indent="-228600"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1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0050" name="Picture 5" descr="E:\2013.3.28\2014\shutterstock_93559594.jpg"/>
          <p:cNvPicPr>
            <a:picLocks noChangeAspect="1"/>
          </p:cNvPicPr>
          <p:nvPr/>
        </p:nvPicPr>
        <p:blipFill>
          <a:blip r:embed="rId1"/>
          <a:srcRect l="694" t="3844" r="3870" b="719"/>
          <a:stretch>
            <a:fillRect/>
          </a:stretch>
        </p:blipFill>
        <p:spPr>
          <a:xfrm>
            <a:off x="0" y="0"/>
            <a:ext cx="9180513" cy="6884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0051" name="标题 1"/>
          <p:cNvPicPr>
            <a:picLocks noGrp="1"/>
          </p:cNvPicPr>
          <p:nvPr>
            <p:ph type="ctrTitle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682625" y="2030413"/>
            <a:ext cx="7785100" cy="2486025"/>
          </a:xfrm>
        </p:spPr>
      </p:pic>
      <p:pic>
        <p:nvPicPr>
          <p:cNvPr id="130052" name="副标题 2"/>
          <p:cNvPicPr>
            <a:picLocks noGrp="1"/>
          </p:cNvPicPr>
          <p:nvPr>
            <p:ph type="subTitle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146175" y="3524250"/>
            <a:ext cx="6851650" cy="2095500"/>
          </a:xfrm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8785225" cy="1871662"/>
          </a:xfrm>
        </p:spPr>
        <p:txBody>
          <a:bodyPr vert="horz" wrap="square" lIns="91440" tIns="45720" rIns="91440" bIns="45720" anchor="t" anchorCtr="0"/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连通图、连通分量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5000"/>
              </a:spcBef>
              <a:buClr>
                <a:schemeClr val="tx1"/>
              </a:buClr>
              <a:buSzPct val="75000"/>
            </a:pPr>
            <a:r>
              <a:rPr lang="zh-CN" altLang="en-US" dirty="0">
                <a:solidFill>
                  <a:srgbClr val="FF090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连通图</a:t>
            </a:r>
            <a:r>
              <a:rPr lang="en-US" altLang="zh-CN" dirty="0">
                <a:solidFill>
                  <a:srgbClr val="FF090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无向图中任意两个顶点都是连通的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有路径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，否则称为非连通图。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500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无向图中，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极大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连通子图为该图的</a:t>
            </a:r>
            <a:r>
              <a:rPr lang="zh-CN" altLang="en-US" dirty="0">
                <a:solidFill>
                  <a:srgbClr val="FF090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连通分量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54"/>
          <p:cNvGrpSpPr/>
          <p:nvPr/>
        </p:nvGrpSpPr>
        <p:grpSpPr>
          <a:xfrm>
            <a:off x="1331913" y="3141663"/>
            <a:ext cx="2232025" cy="1944687"/>
            <a:chOff x="1331640" y="3141663"/>
            <a:chExt cx="2232025" cy="1944687"/>
          </a:xfrm>
        </p:grpSpPr>
        <p:grpSp>
          <p:nvGrpSpPr>
            <p:cNvPr id="16417" name="Group 5"/>
            <p:cNvGrpSpPr/>
            <p:nvPr/>
          </p:nvGrpSpPr>
          <p:grpSpPr>
            <a:xfrm>
              <a:off x="1541190" y="3289300"/>
              <a:ext cx="1827212" cy="1614488"/>
              <a:chOff x="-45" y="0"/>
              <a:chExt cx="1151" cy="1017"/>
            </a:xfrm>
          </p:grpSpPr>
          <p:grpSp>
            <p:nvGrpSpPr>
              <p:cNvPr id="16419" name="Group 6"/>
              <p:cNvGrpSpPr/>
              <p:nvPr/>
            </p:nvGrpSpPr>
            <p:grpSpPr>
              <a:xfrm>
                <a:off x="144" y="283"/>
                <a:ext cx="783" cy="516"/>
                <a:chOff x="0" y="139"/>
                <a:chExt cx="783" cy="516"/>
              </a:xfrm>
            </p:grpSpPr>
            <p:sp>
              <p:nvSpPr>
                <p:cNvPr id="16435" name="Line 7"/>
                <p:cNvSpPr/>
                <p:nvPr/>
              </p:nvSpPr>
              <p:spPr>
                <a:xfrm>
                  <a:off x="0" y="174"/>
                  <a:ext cx="0" cy="415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6436" name="Line 9"/>
                <p:cNvSpPr/>
                <p:nvPr/>
              </p:nvSpPr>
              <p:spPr>
                <a:xfrm>
                  <a:off x="783" y="174"/>
                  <a:ext cx="0" cy="415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6437" name="Line 11"/>
                <p:cNvSpPr/>
                <p:nvPr/>
              </p:nvSpPr>
              <p:spPr>
                <a:xfrm flipH="1">
                  <a:off x="511" y="139"/>
                  <a:ext cx="171" cy="173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6438" name="Line 12"/>
                <p:cNvSpPr/>
                <p:nvPr/>
              </p:nvSpPr>
              <p:spPr>
                <a:xfrm>
                  <a:off x="498" y="508"/>
                  <a:ext cx="149" cy="147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6420" name="Group 13"/>
              <p:cNvGrpSpPr/>
              <p:nvPr/>
            </p:nvGrpSpPr>
            <p:grpSpPr>
              <a:xfrm>
                <a:off x="-43" y="0"/>
                <a:ext cx="408" cy="297"/>
                <a:chOff x="-45" y="0"/>
                <a:chExt cx="408" cy="297"/>
              </a:xfrm>
            </p:grpSpPr>
            <p:sp>
              <p:nvSpPr>
                <p:cNvPr id="16433" name="Oval 14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4" name="Text Box 15"/>
                <p:cNvSpPr txBox="1"/>
                <p:nvPr/>
              </p:nvSpPr>
              <p:spPr>
                <a:xfrm>
                  <a:off x="-45" y="0"/>
                  <a:ext cx="40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V0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421" name="Group 16"/>
              <p:cNvGrpSpPr/>
              <p:nvPr/>
            </p:nvGrpSpPr>
            <p:grpSpPr>
              <a:xfrm>
                <a:off x="675" y="720"/>
                <a:ext cx="408" cy="297"/>
                <a:chOff x="-45" y="0"/>
                <a:chExt cx="408" cy="297"/>
              </a:xfrm>
            </p:grpSpPr>
            <p:sp>
              <p:nvSpPr>
                <p:cNvPr id="16431" name="Oval 17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2" name="Text Box 18"/>
                <p:cNvSpPr txBox="1"/>
                <p:nvPr/>
              </p:nvSpPr>
              <p:spPr>
                <a:xfrm>
                  <a:off x="-45" y="0"/>
                  <a:ext cx="40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V4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422" name="Group 19"/>
              <p:cNvGrpSpPr/>
              <p:nvPr/>
            </p:nvGrpSpPr>
            <p:grpSpPr>
              <a:xfrm>
                <a:off x="-45" y="720"/>
                <a:ext cx="408" cy="297"/>
                <a:chOff x="-45" y="0"/>
                <a:chExt cx="408" cy="297"/>
              </a:xfrm>
            </p:grpSpPr>
            <p:sp>
              <p:nvSpPr>
                <p:cNvPr id="16429" name="Oval 20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30" name="Text Box 21"/>
                <p:cNvSpPr txBox="1"/>
                <p:nvPr/>
              </p:nvSpPr>
              <p:spPr>
                <a:xfrm>
                  <a:off x="-45" y="0"/>
                  <a:ext cx="40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V3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423" name="Group 22"/>
              <p:cNvGrpSpPr/>
              <p:nvPr/>
            </p:nvGrpSpPr>
            <p:grpSpPr>
              <a:xfrm>
                <a:off x="698" y="0"/>
                <a:ext cx="408" cy="294"/>
                <a:chOff x="0" y="0"/>
                <a:chExt cx="408" cy="294"/>
              </a:xfrm>
            </p:grpSpPr>
            <p:sp>
              <p:nvSpPr>
                <p:cNvPr id="16427" name="Oval 23"/>
                <p:cNvSpPr/>
                <p:nvPr/>
              </p:nvSpPr>
              <p:spPr>
                <a:xfrm>
                  <a:off x="48" y="0"/>
                  <a:ext cx="295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8" name="Text Box 24"/>
                <p:cNvSpPr txBox="1"/>
                <p:nvPr/>
              </p:nvSpPr>
              <p:spPr>
                <a:xfrm>
                  <a:off x="0" y="0"/>
                  <a:ext cx="40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V1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424" name="Group 25"/>
              <p:cNvGrpSpPr/>
              <p:nvPr/>
            </p:nvGrpSpPr>
            <p:grpSpPr>
              <a:xfrm>
                <a:off x="336" y="384"/>
                <a:ext cx="408" cy="294"/>
                <a:chOff x="0" y="0"/>
                <a:chExt cx="408" cy="294"/>
              </a:xfrm>
            </p:grpSpPr>
            <p:sp>
              <p:nvSpPr>
                <p:cNvPr id="16425" name="Oval 26"/>
                <p:cNvSpPr/>
                <p:nvPr/>
              </p:nvSpPr>
              <p:spPr>
                <a:xfrm>
                  <a:off x="48" y="0"/>
                  <a:ext cx="295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26" name="Text Box 27"/>
                <p:cNvSpPr txBox="1"/>
                <p:nvPr/>
              </p:nvSpPr>
              <p:spPr>
                <a:xfrm>
                  <a:off x="0" y="0"/>
                  <a:ext cx="40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V2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418" name="矩形 3"/>
            <p:cNvSpPr/>
            <p:nvPr/>
          </p:nvSpPr>
          <p:spPr>
            <a:xfrm>
              <a:off x="1331640" y="3141663"/>
              <a:ext cx="2232025" cy="1944687"/>
            </a:xfrm>
            <a:prstGeom prst="rect">
              <a:avLst/>
            </a:prstGeom>
            <a:noFill/>
            <a:ln w="28575" cap="flat" cmpd="sng">
              <a:solidFill>
                <a:srgbClr val="385D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52"/>
          <p:cNvGrpSpPr/>
          <p:nvPr/>
        </p:nvGrpSpPr>
        <p:grpSpPr>
          <a:xfrm>
            <a:off x="4427538" y="3125788"/>
            <a:ext cx="1971675" cy="1943100"/>
            <a:chOff x="4427984" y="3125788"/>
            <a:chExt cx="1971650" cy="1943100"/>
          </a:xfrm>
        </p:grpSpPr>
        <p:grpSp>
          <p:nvGrpSpPr>
            <p:cNvPr id="16401" name="Group 28"/>
            <p:cNvGrpSpPr/>
            <p:nvPr/>
          </p:nvGrpSpPr>
          <p:grpSpPr>
            <a:xfrm>
              <a:off x="4554538" y="3284538"/>
              <a:ext cx="1823882" cy="1462087"/>
              <a:chOff x="-43" y="0"/>
              <a:chExt cx="1149" cy="921"/>
            </a:xfrm>
          </p:grpSpPr>
          <p:grpSp>
            <p:nvGrpSpPr>
              <p:cNvPr id="16403" name="Group 29"/>
              <p:cNvGrpSpPr/>
              <p:nvPr/>
            </p:nvGrpSpPr>
            <p:grpSpPr>
              <a:xfrm>
                <a:off x="314" y="135"/>
                <a:ext cx="581" cy="567"/>
                <a:chOff x="154" y="0"/>
                <a:chExt cx="581" cy="567"/>
              </a:xfrm>
            </p:grpSpPr>
            <p:sp>
              <p:nvSpPr>
                <p:cNvPr id="16414" name="Line 30"/>
                <p:cNvSpPr/>
                <p:nvPr/>
              </p:nvSpPr>
              <p:spPr>
                <a:xfrm>
                  <a:off x="154" y="96"/>
                  <a:ext cx="474" cy="471"/>
                </a:xfrm>
                <a:prstGeom prst="line">
                  <a:avLst/>
                </a:prstGeom>
                <a:ln w="38100" cap="rnd" cmpd="sng">
                  <a:solidFill>
                    <a:srgbClr val="FF64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6415" name="Line 32"/>
                <p:cNvSpPr/>
                <p:nvPr/>
              </p:nvSpPr>
              <p:spPr>
                <a:xfrm>
                  <a:off x="160" y="0"/>
                  <a:ext cx="448" cy="0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16416" name="Line 33"/>
                <p:cNvSpPr/>
                <p:nvPr/>
              </p:nvSpPr>
              <p:spPr>
                <a:xfrm>
                  <a:off x="735" y="153"/>
                  <a:ext cx="0" cy="368"/>
                </a:xfrm>
                <a:prstGeom prst="line">
                  <a:avLst/>
                </a:prstGeom>
                <a:ln w="38100" cap="flat" cmpd="sng">
                  <a:solidFill>
                    <a:srgbClr val="FF66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6404" name="Group 34"/>
              <p:cNvGrpSpPr/>
              <p:nvPr/>
            </p:nvGrpSpPr>
            <p:grpSpPr>
              <a:xfrm>
                <a:off x="-43" y="0"/>
                <a:ext cx="1149" cy="921"/>
                <a:chOff x="-43" y="0"/>
                <a:chExt cx="1149" cy="921"/>
              </a:xfrm>
            </p:grpSpPr>
            <p:grpSp>
              <p:nvGrpSpPr>
                <p:cNvPr id="16405" name="Group 35"/>
                <p:cNvGrpSpPr/>
                <p:nvPr/>
              </p:nvGrpSpPr>
              <p:grpSpPr>
                <a:xfrm>
                  <a:off x="-43" y="0"/>
                  <a:ext cx="408" cy="297"/>
                  <a:chOff x="-45" y="0"/>
                  <a:chExt cx="408" cy="297"/>
                </a:xfrm>
              </p:grpSpPr>
              <p:sp>
                <p:nvSpPr>
                  <p:cNvPr id="16412" name="Oval 36"/>
                  <p:cNvSpPr/>
                  <p:nvPr/>
                </p:nvSpPr>
                <p:spPr>
                  <a:xfrm>
                    <a:off x="30" y="3"/>
                    <a:ext cx="289" cy="294"/>
                  </a:xfrm>
                  <a:prstGeom prst="ellipse">
                    <a:avLst/>
                  </a:prstGeom>
                  <a:solidFill>
                    <a:srgbClr val="FFFFCC"/>
                  </a:solidFill>
                  <a:ln w="28575" cap="rnd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–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13" name="Text Box 37"/>
                  <p:cNvSpPr txBox="1"/>
                  <p:nvPr/>
                </p:nvSpPr>
                <p:spPr>
                  <a:xfrm>
                    <a:off x="-45" y="0"/>
                    <a:ext cx="408" cy="29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–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5pPr>
                  </a:lstStyle>
                  <a:p>
                    <a:pPr marL="0" lvl="0" indent="0" algn="ctr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</a:rPr>
                      <a:t>V4</a:t>
                    </a:r>
                    <a:endPara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6406" name="Group 38"/>
                <p:cNvGrpSpPr/>
                <p:nvPr/>
              </p:nvGrpSpPr>
              <p:grpSpPr>
                <a:xfrm>
                  <a:off x="653" y="624"/>
                  <a:ext cx="408" cy="297"/>
                  <a:chOff x="-45" y="0"/>
                  <a:chExt cx="408" cy="297"/>
                </a:xfrm>
              </p:grpSpPr>
              <p:sp>
                <p:nvSpPr>
                  <p:cNvPr id="16410" name="Oval 39"/>
                  <p:cNvSpPr/>
                  <p:nvPr/>
                </p:nvSpPr>
                <p:spPr>
                  <a:xfrm>
                    <a:off x="30" y="3"/>
                    <a:ext cx="289" cy="294"/>
                  </a:xfrm>
                  <a:prstGeom prst="ellipse">
                    <a:avLst/>
                  </a:prstGeom>
                  <a:solidFill>
                    <a:srgbClr val="FFFFCC"/>
                  </a:solidFill>
                  <a:ln w="28575" cap="rnd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–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11" name="Text Box 40"/>
                  <p:cNvSpPr txBox="1"/>
                  <p:nvPr/>
                </p:nvSpPr>
                <p:spPr>
                  <a:xfrm>
                    <a:off x="-45" y="0"/>
                    <a:ext cx="40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–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5pPr>
                  </a:lstStyle>
                  <a:p>
                    <a:pPr marL="0" lvl="0" indent="0" algn="ctr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</a:rPr>
                      <a:t>V2</a:t>
                    </a:r>
                    <a:endPara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6407" name="Group 44"/>
                <p:cNvGrpSpPr/>
                <p:nvPr/>
              </p:nvGrpSpPr>
              <p:grpSpPr>
                <a:xfrm>
                  <a:off x="698" y="0"/>
                  <a:ext cx="408" cy="294"/>
                  <a:chOff x="0" y="0"/>
                  <a:chExt cx="408" cy="294"/>
                </a:xfrm>
              </p:grpSpPr>
              <p:sp>
                <p:nvSpPr>
                  <p:cNvPr id="16408" name="Oval 45"/>
                  <p:cNvSpPr/>
                  <p:nvPr/>
                </p:nvSpPr>
                <p:spPr>
                  <a:xfrm>
                    <a:off x="48" y="0"/>
                    <a:ext cx="295" cy="294"/>
                  </a:xfrm>
                  <a:prstGeom prst="ellipse">
                    <a:avLst/>
                  </a:prstGeom>
                  <a:solidFill>
                    <a:srgbClr val="FFFFCC"/>
                  </a:solidFill>
                  <a:ln w="28575" cap="rnd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–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409" name="Text Box 46"/>
                  <p:cNvSpPr txBox="1"/>
                  <p:nvPr/>
                </p:nvSpPr>
                <p:spPr>
                  <a:xfrm>
                    <a:off x="0" y="0"/>
                    <a:ext cx="408" cy="288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–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5pPr>
                  </a:lstStyle>
                  <a:p>
                    <a:pPr marL="0" lvl="0" indent="0" algn="ctr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</a:rPr>
                      <a:t>V1</a:t>
                    </a:r>
                    <a:endPara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  <p:sp>
          <p:nvSpPr>
            <p:cNvPr id="16402" name="矩形 4"/>
            <p:cNvSpPr/>
            <p:nvPr/>
          </p:nvSpPr>
          <p:spPr>
            <a:xfrm>
              <a:off x="4427984" y="3125788"/>
              <a:ext cx="1971650" cy="1943100"/>
            </a:xfrm>
            <a:prstGeom prst="rect">
              <a:avLst/>
            </a:prstGeom>
            <a:noFill/>
            <a:ln w="28575" cap="flat" cmpd="sng">
              <a:solidFill>
                <a:srgbClr val="385D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53"/>
          <p:cNvGrpSpPr/>
          <p:nvPr/>
        </p:nvGrpSpPr>
        <p:grpSpPr>
          <a:xfrm>
            <a:off x="6804025" y="3141663"/>
            <a:ext cx="1008063" cy="1943100"/>
            <a:chOff x="6804248" y="3140968"/>
            <a:chExt cx="1008112" cy="1943100"/>
          </a:xfrm>
        </p:grpSpPr>
        <p:grpSp>
          <p:nvGrpSpPr>
            <p:cNvPr id="16392" name="Group 47"/>
            <p:cNvGrpSpPr/>
            <p:nvPr/>
          </p:nvGrpSpPr>
          <p:grpSpPr>
            <a:xfrm>
              <a:off x="6910594" y="3284538"/>
              <a:ext cx="685742" cy="1462087"/>
              <a:chOff x="-45" y="0"/>
              <a:chExt cx="432" cy="921"/>
            </a:xfrm>
          </p:grpSpPr>
          <p:sp>
            <p:nvSpPr>
              <p:cNvPr id="16394" name="Line 48"/>
              <p:cNvSpPr/>
              <p:nvPr/>
            </p:nvSpPr>
            <p:spPr>
              <a:xfrm>
                <a:off x="206" y="263"/>
                <a:ext cx="0" cy="369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16395" name="Group 49"/>
              <p:cNvGrpSpPr/>
              <p:nvPr/>
            </p:nvGrpSpPr>
            <p:grpSpPr>
              <a:xfrm>
                <a:off x="-45" y="624"/>
                <a:ext cx="408" cy="297"/>
                <a:chOff x="-45" y="0"/>
                <a:chExt cx="408" cy="297"/>
              </a:xfrm>
            </p:grpSpPr>
            <p:sp>
              <p:nvSpPr>
                <p:cNvPr id="16399" name="Oval 50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400" name="Text Box 51"/>
                <p:cNvSpPr txBox="1"/>
                <p:nvPr/>
              </p:nvSpPr>
              <p:spPr>
                <a:xfrm>
                  <a:off x="-45" y="0"/>
                  <a:ext cx="408" cy="29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V3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6396" name="Group 52"/>
              <p:cNvGrpSpPr/>
              <p:nvPr/>
            </p:nvGrpSpPr>
            <p:grpSpPr>
              <a:xfrm>
                <a:off x="-21" y="0"/>
                <a:ext cx="408" cy="297"/>
                <a:chOff x="-45" y="0"/>
                <a:chExt cx="408" cy="297"/>
              </a:xfrm>
            </p:grpSpPr>
            <p:sp>
              <p:nvSpPr>
                <p:cNvPr id="16397" name="Oval 53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398" name="Text Box 54"/>
                <p:cNvSpPr txBox="1"/>
                <p:nvPr/>
              </p:nvSpPr>
              <p:spPr>
                <a:xfrm>
                  <a:off x="-45" y="0"/>
                  <a:ext cx="408" cy="29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V0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393" name="矩形 50"/>
            <p:cNvSpPr/>
            <p:nvPr/>
          </p:nvSpPr>
          <p:spPr>
            <a:xfrm>
              <a:off x="6804248" y="3140968"/>
              <a:ext cx="1008112" cy="1943100"/>
            </a:xfrm>
            <a:prstGeom prst="rect">
              <a:avLst/>
            </a:prstGeom>
            <a:noFill/>
            <a:ln w="28575" cap="flat" cmpd="sng">
              <a:solidFill>
                <a:srgbClr val="385D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2" name="右箭头 51"/>
          <p:cNvSpPr/>
          <p:nvPr/>
        </p:nvSpPr>
        <p:spPr>
          <a:xfrm>
            <a:off x="3708400" y="3933825"/>
            <a:ext cx="576263" cy="358775"/>
          </a:xfrm>
          <a:prstGeom prst="rightArrow">
            <a:avLst>
              <a:gd name="adj1" fmla="val 50000"/>
              <a:gd name="adj2" fmla="val 5017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411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8785225" cy="2303462"/>
          </a:xfrm>
        </p:spPr>
        <p:txBody>
          <a:bodyPr vert="horz" wrap="square" lIns="91440" tIns="45720" rIns="91440" bIns="45720" anchor="t" anchorCtr="0"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强连通图、强连通分量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>
              <a:spcBef>
                <a:spcPct val="15000"/>
              </a:spcBef>
              <a:buClr>
                <a:schemeClr val="tx1"/>
              </a:buClr>
              <a:buSzPct val="75000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对于有向图，若图中任意一对顶点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和w均有从一个顶点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到另一个顶点w的路径，也有从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的路径，则称该有向图是</a:t>
            </a:r>
            <a:r>
              <a:rPr lang="zh-CN" altLang="en-US" dirty="0">
                <a:solidFill>
                  <a:srgbClr val="FF09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强连通图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。有向图的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极大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强连通子图称为</a:t>
            </a:r>
            <a:r>
              <a:rPr lang="zh-CN" altLang="en-US" dirty="0">
                <a:solidFill>
                  <a:srgbClr val="FF09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强连通分量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kern="120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极大强连通子图：该子图是</a:t>
            </a:r>
            <a:r>
              <a:rPr lang="en-US" altLang="zh-CN" kern="120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G</a:t>
            </a:r>
            <a:r>
              <a:rPr lang="zh-CN" altLang="en-US" kern="120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的强连通子图，将</a:t>
            </a:r>
            <a:r>
              <a:rPr lang="en-US" altLang="zh-CN" kern="120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G</a:t>
            </a:r>
            <a:r>
              <a:rPr lang="zh-CN" altLang="en-US" kern="120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的任何不在该子图中的顶点加入，子图不再是强连通的</a:t>
            </a:r>
            <a:endParaRPr lang="zh-CN" altLang="en-US" kern="120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grpSp>
        <p:nvGrpSpPr>
          <p:cNvPr id="2" name="组合 57"/>
          <p:cNvGrpSpPr/>
          <p:nvPr/>
        </p:nvGrpSpPr>
        <p:grpSpPr>
          <a:xfrm>
            <a:off x="4430395" y="3787775"/>
            <a:ext cx="2232025" cy="1944688"/>
            <a:chOff x="5220072" y="3429000"/>
            <a:chExt cx="2232025" cy="1944688"/>
          </a:xfrm>
        </p:grpSpPr>
        <p:grpSp>
          <p:nvGrpSpPr>
            <p:cNvPr id="17433" name="Group 73"/>
            <p:cNvGrpSpPr/>
            <p:nvPr/>
          </p:nvGrpSpPr>
          <p:grpSpPr>
            <a:xfrm>
              <a:off x="5445125" y="3538538"/>
              <a:ext cx="1866900" cy="1690687"/>
              <a:chOff x="-45" y="0"/>
              <a:chExt cx="1176" cy="1065"/>
            </a:xfrm>
          </p:grpSpPr>
          <p:sp>
            <p:nvSpPr>
              <p:cNvPr id="17435" name="Line 74"/>
              <p:cNvSpPr/>
              <p:nvPr/>
            </p:nvSpPr>
            <p:spPr>
              <a:xfrm>
                <a:off x="186" y="339"/>
                <a:ext cx="0" cy="412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7436" name="Line 75"/>
              <p:cNvSpPr/>
              <p:nvPr/>
            </p:nvSpPr>
            <p:spPr>
              <a:xfrm>
                <a:off x="320" y="922"/>
                <a:ext cx="506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7437" name="Line 77"/>
              <p:cNvSpPr/>
              <p:nvPr/>
            </p:nvSpPr>
            <p:spPr>
              <a:xfrm flipH="1" flipV="1">
                <a:off x="240" y="240"/>
                <a:ext cx="672" cy="624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triangle" w="lg" len="lg"/>
              </a:ln>
            </p:spPr>
          </p:sp>
          <p:grpSp>
            <p:nvGrpSpPr>
              <p:cNvPr id="17438" name="Group 78"/>
              <p:cNvGrpSpPr/>
              <p:nvPr/>
            </p:nvGrpSpPr>
            <p:grpSpPr>
              <a:xfrm>
                <a:off x="-45" y="0"/>
                <a:ext cx="408" cy="297"/>
                <a:chOff x="-45" y="0"/>
                <a:chExt cx="408" cy="297"/>
              </a:xfrm>
            </p:grpSpPr>
            <p:sp>
              <p:nvSpPr>
                <p:cNvPr id="17445" name="Oval 79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46" name="Text Box 80"/>
                <p:cNvSpPr txBox="1"/>
                <p:nvPr/>
              </p:nvSpPr>
              <p:spPr>
                <a:xfrm>
                  <a:off x="-45" y="0"/>
                  <a:ext cx="40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V0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7439" name="Group 84"/>
              <p:cNvGrpSpPr/>
              <p:nvPr/>
            </p:nvGrpSpPr>
            <p:grpSpPr>
              <a:xfrm>
                <a:off x="-45" y="768"/>
                <a:ext cx="408" cy="297"/>
                <a:chOff x="-45" y="0"/>
                <a:chExt cx="408" cy="297"/>
              </a:xfrm>
            </p:grpSpPr>
            <p:sp>
              <p:nvSpPr>
                <p:cNvPr id="17443" name="Oval 85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44" name="Text Box 86"/>
                <p:cNvSpPr txBox="1"/>
                <p:nvPr/>
              </p:nvSpPr>
              <p:spPr>
                <a:xfrm>
                  <a:off x="-45" y="0"/>
                  <a:ext cx="40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V2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7440" name="Group 87"/>
              <p:cNvGrpSpPr/>
              <p:nvPr/>
            </p:nvGrpSpPr>
            <p:grpSpPr>
              <a:xfrm>
                <a:off x="723" y="768"/>
                <a:ext cx="408" cy="297"/>
                <a:chOff x="-45" y="0"/>
                <a:chExt cx="408" cy="297"/>
              </a:xfrm>
            </p:grpSpPr>
            <p:sp>
              <p:nvSpPr>
                <p:cNvPr id="17441" name="Oval 88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42" name="Text Box 89"/>
                <p:cNvSpPr txBox="1"/>
                <p:nvPr/>
              </p:nvSpPr>
              <p:spPr>
                <a:xfrm>
                  <a:off x="-45" y="0"/>
                  <a:ext cx="40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V3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7434" name="矩形 3"/>
            <p:cNvSpPr/>
            <p:nvPr/>
          </p:nvSpPr>
          <p:spPr>
            <a:xfrm>
              <a:off x="5220072" y="3429000"/>
              <a:ext cx="2232025" cy="1944688"/>
            </a:xfrm>
            <a:prstGeom prst="rect">
              <a:avLst/>
            </a:prstGeom>
            <a:noFill/>
            <a:ln w="28575" cap="flat" cmpd="sng">
              <a:solidFill>
                <a:srgbClr val="385D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组合 56"/>
          <p:cNvGrpSpPr/>
          <p:nvPr/>
        </p:nvGrpSpPr>
        <p:grpSpPr>
          <a:xfrm>
            <a:off x="1116965" y="3787775"/>
            <a:ext cx="2233613" cy="1943100"/>
            <a:chOff x="1619672" y="3429000"/>
            <a:chExt cx="2233613" cy="1943100"/>
          </a:xfrm>
        </p:grpSpPr>
        <p:grpSp>
          <p:nvGrpSpPr>
            <p:cNvPr id="17415" name="Group 73"/>
            <p:cNvGrpSpPr/>
            <p:nvPr/>
          </p:nvGrpSpPr>
          <p:grpSpPr>
            <a:xfrm>
              <a:off x="1805410" y="3595688"/>
              <a:ext cx="1866900" cy="1690687"/>
              <a:chOff x="-45" y="0"/>
              <a:chExt cx="1176" cy="1065"/>
            </a:xfrm>
          </p:grpSpPr>
          <p:sp>
            <p:nvSpPr>
              <p:cNvPr id="17417" name="Line 74"/>
              <p:cNvSpPr/>
              <p:nvPr/>
            </p:nvSpPr>
            <p:spPr>
              <a:xfrm>
                <a:off x="186" y="339"/>
                <a:ext cx="0" cy="412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7418" name="Line 75"/>
              <p:cNvSpPr/>
              <p:nvPr/>
            </p:nvSpPr>
            <p:spPr>
              <a:xfrm>
                <a:off x="320" y="922"/>
                <a:ext cx="506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7419" name="Line 76"/>
              <p:cNvSpPr/>
              <p:nvPr/>
            </p:nvSpPr>
            <p:spPr>
              <a:xfrm>
                <a:off x="320" y="168"/>
                <a:ext cx="472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triangle" w="lg" len="lg"/>
              </a:ln>
            </p:spPr>
          </p:sp>
          <p:sp>
            <p:nvSpPr>
              <p:cNvPr id="17420" name="Line 77"/>
              <p:cNvSpPr/>
              <p:nvPr/>
            </p:nvSpPr>
            <p:spPr>
              <a:xfrm flipH="1" flipV="1">
                <a:off x="240" y="240"/>
                <a:ext cx="672" cy="624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triangle" w="lg" len="lg"/>
              </a:ln>
            </p:spPr>
          </p:sp>
          <p:grpSp>
            <p:nvGrpSpPr>
              <p:cNvPr id="17421" name="Group 78"/>
              <p:cNvGrpSpPr/>
              <p:nvPr/>
            </p:nvGrpSpPr>
            <p:grpSpPr>
              <a:xfrm>
                <a:off x="-45" y="0"/>
                <a:ext cx="408" cy="297"/>
                <a:chOff x="-45" y="0"/>
                <a:chExt cx="408" cy="297"/>
              </a:xfrm>
            </p:grpSpPr>
            <p:sp>
              <p:nvSpPr>
                <p:cNvPr id="17431" name="Oval 79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32" name="Text Box 80"/>
                <p:cNvSpPr txBox="1"/>
                <p:nvPr/>
              </p:nvSpPr>
              <p:spPr>
                <a:xfrm>
                  <a:off x="-45" y="0"/>
                  <a:ext cx="40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V0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7422" name="Group 81"/>
              <p:cNvGrpSpPr/>
              <p:nvPr/>
            </p:nvGrpSpPr>
            <p:grpSpPr>
              <a:xfrm>
                <a:off x="723" y="2"/>
                <a:ext cx="408" cy="297"/>
                <a:chOff x="-45" y="0"/>
                <a:chExt cx="408" cy="297"/>
              </a:xfrm>
            </p:grpSpPr>
            <p:sp>
              <p:nvSpPr>
                <p:cNvPr id="17429" name="Oval 82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30" name="Text Box 83"/>
                <p:cNvSpPr txBox="1"/>
                <p:nvPr/>
              </p:nvSpPr>
              <p:spPr>
                <a:xfrm>
                  <a:off x="-45" y="0"/>
                  <a:ext cx="40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V1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7423" name="Group 84"/>
              <p:cNvGrpSpPr/>
              <p:nvPr/>
            </p:nvGrpSpPr>
            <p:grpSpPr>
              <a:xfrm>
                <a:off x="-15" y="768"/>
                <a:ext cx="378" cy="297"/>
                <a:chOff x="-15" y="0"/>
                <a:chExt cx="378" cy="297"/>
              </a:xfrm>
            </p:grpSpPr>
            <p:sp>
              <p:nvSpPr>
                <p:cNvPr id="17427" name="Oval 85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28" name="Text Box 86"/>
                <p:cNvSpPr txBox="1"/>
                <p:nvPr/>
              </p:nvSpPr>
              <p:spPr>
                <a:xfrm>
                  <a:off x="-15" y="0"/>
                  <a:ext cx="378" cy="29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V2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7424" name="Group 87"/>
              <p:cNvGrpSpPr/>
              <p:nvPr/>
            </p:nvGrpSpPr>
            <p:grpSpPr>
              <a:xfrm>
                <a:off x="723" y="768"/>
                <a:ext cx="408" cy="297"/>
                <a:chOff x="-45" y="0"/>
                <a:chExt cx="408" cy="297"/>
              </a:xfrm>
            </p:grpSpPr>
            <p:sp>
              <p:nvSpPr>
                <p:cNvPr id="17425" name="Oval 88"/>
                <p:cNvSpPr/>
                <p:nvPr/>
              </p:nvSpPr>
              <p:spPr>
                <a:xfrm>
                  <a:off x="30" y="3"/>
                  <a:ext cx="289" cy="294"/>
                </a:xfrm>
                <a:prstGeom prst="ellipse">
                  <a:avLst/>
                </a:prstGeom>
                <a:solidFill>
                  <a:srgbClr val="FFFFCC"/>
                </a:solidFill>
                <a:ln w="28575" cap="rnd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426" name="Text Box 89"/>
                <p:cNvSpPr txBox="1"/>
                <p:nvPr/>
              </p:nvSpPr>
              <p:spPr>
                <a:xfrm>
                  <a:off x="-45" y="0"/>
                  <a:ext cx="408" cy="28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V3</a:t>
                  </a:r>
                  <a:endPara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17416" name="矩形 2"/>
            <p:cNvSpPr/>
            <p:nvPr/>
          </p:nvSpPr>
          <p:spPr>
            <a:xfrm>
              <a:off x="1619672" y="3429000"/>
              <a:ext cx="2233613" cy="1943100"/>
            </a:xfrm>
            <a:prstGeom prst="rect">
              <a:avLst/>
            </a:prstGeom>
            <a:noFill/>
            <a:ln w="28575" cap="flat" cmpd="sng">
              <a:solidFill>
                <a:srgbClr val="385D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9" name="右箭头 58"/>
          <p:cNvSpPr/>
          <p:nvPr/>
        </p:nvSpPr>
        <p:spPr>
          <a:xfrm>
            <a:off x="3494088" y="4508500"/>
            <a:ext cx="720725" cy="431800"/>
          </a:xfrm>
          <a:prstGeom prst="rightArrow">
            <a:avLst>
              <a:gd name="adj1" fmla="val 50000"/>
              <a:gd name="adj2" fmla="val 50058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997065" y="3799205"/>
            <a:ext cx="1141730" cy="1944370"/>
            <a:chOff x="10680" y="5983"/>
            <a:chExt cx="1798" cy="3062"/>
          </a:xfrm>
        </p:grpSpPr>
        <p:grpSp>
          <p:nvGrpSpPr>
            <p:cNvPr id="8" name="Group 78"/>
            <p:cNvGrpSpPr/>
            <p:nvPr/>
          </p:nvGrpSpPr>
          <p:grpSpPr>
            <a:xfrm rot="0">
              <a:off x="11034" y="6947"/>
              <a:ext cx="1020" cy="742"/>
              <a:chOff x="-45" y="0"/>
              <a:chExt cx="408" cy="297"/>
            </a:xfrm>
          </p:grpSpPr>
          <p:sp>
            <p:nvSpPr>
              <p:cNvPr id="10" name="Oval 79"/>
              <p:cNvSpPr/>
              <p:nvPr>
                <p:custDataLst>
                  <p:tags r:id="rId1"/>
                </p:custDataLst>
              </p:nvPr>
            </p:nvSpPr>
            <p:spPr>
              <a:xfrm>
                <a:off x="30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" name="Text Box 80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-45" y="0"/>
                <a:ext cx="408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" name="矩形 3"/>
            <p:cNvSpPr/>
            <p:nvPr>
              <p:custDataLst>
                <p:tags r:id="rId3"/>
              </p:custDataLst>
            </p:nvPr>
          </p:nvSpPr>
          <p:spPr>
            <a:xfrm>
              <a:off x="10680" y="5983"/>
              <a:ext cx="1798" cy="3063"/>
            </a:xfrm>
            <a:prstGeom prst="rect">
              <a:avLst/>
            </a:prstGeom>
            <a:noFill/>
            <a:ln w="28575" cap="flat" cmpd="sng">
              <a:solidFill>
                <a:srgbClr val="385D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7651" name="Group 5"/>
          <p:cNvGrpSpPr/>
          <p:nvPr/>
        </p:nvGrpSpPr>
        <p:grpSpPr bwMode="auto">
          <a:xfrm>
            <a:off x="5289825" y="5730558"/>
            <a:ext cx="2514600" cy="796925"/>
            <a:chOff x="3783" y="2234"/>
            <a:chExt cx="1584" cy="502"/>
          </a:xfrm>
          <a:solidFill>
            <a:srgbClr val="A78DC2"/>
          </a:solidFill>
        </p:grpSpPr>
        <p:sp>
          <p:nvSpPr>
            <p:cNvPr id="17412" name="Oval 6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783" y="2352"/>
              <a:ext cx="1584" cy="384"/>
            </a:xfrm>
            <a:prstGeom prst="ellipse">
              <a:avLst/>
            </a:prstGeom>
            <a:grpFill/>
            <a:ln w="9525">
              <a:solidFill>
                <a:srgbClr val="3E4DBA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强连通分量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3" name="Line 7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 flipV="1">
              <a:off x="3920" y="2234"/>
              <a:ext cx="130" cy="140"/>
            </a:xfrm>
            <a:prstGeom prst="line">
              <a:avLst/>
            </a:prstGeom>
            <a:grpFill/>
            <a:ln w="34925">
              <a:solidFill>
                <a:srgbClr val="3E4DBA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4" name="Line 8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5000" y="2244"/>
              <a:ext cx="238" cy="142"/>
            </a:xfrm>
            <a:prstGeom prst="line">
              <a:avLst/>
            </a:prstGeom>
            <a:grpFill/>
            <a:ln w="34925">
              <a:solidFill>
                <a:srgbClr val="3E4DBA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43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生成树和生成森林 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dirty="0">
                <a:solidFill>
                  <a:srgbClr val="FF090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生成树</a:t>
            </a:r>
            <a:r>
              <a:rPr lang="en-US" altLang="zh-CN" dirty="0">
                <a:solidFill>
                  <a:srgbClr val="FF090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连通图包含图的全部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个顶点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，且以最少的边数使其连通的一个极小连通子图。必定仅包含图的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n-1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条边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 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极小连通子图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该子图是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的连通子图，在子图中删除任何一条边，子图不再连通。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非连通图的生成树则组成一个</a:t>
            </a:r>
            <a:r>
              <a:rPr lang="zh-CN" altLang="en-US" dirty="0">
                <a:solidFill>
                  <a:srgbClr val="FF090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生成森林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。若图中有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个顶点，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个连通分量，则生成森林中有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n-m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条边。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348038" y="4371975"/>
            <a:ext cx="1827212" cy="1614488"/>
            <a:chOff x="-45" y="0"/>
            <a:chExt cx="1151" cy="1017"/>
          </a:xfrm>
        </p:grpSpPr>
        <p:sp>
          <p:nvSpPr>
            <p:cNvPr id="18482" name="Line 4"/>
            <p:cNvSpPr/>
            <p:nvPr/>
          </p:nvSpPr>
          <p:spPr>
            <a:xfrm>
              <a:off x="144" y="318"/>
              <a:ext cx="0" cy="415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483" name="Line 5"/>
            <p:cNvSpPr/>
            <p:nvPr/>
          </p:nvSpPr>
          <p:spPr>
            <a:xfrm>
              <a:off x="315" y="144"/>
              <a:ext cx="476" cy="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484" name="Line 6"/>
            <p:cNvSpPr/>
            <p:nvPr/>
          </p:nvSpPr>
          <p:spPr>
            <a:xfrm>
              <a:off x="927" y="318"/>
              <a:ext cx="0" cy="415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485" name="Line 7"/>
            <p:cNvSpPr/>
            <p:nvPr/>
          </p:nvSpPr>
          <p:spPr>
            <a:xfrm flipH="1">
              <a:off x="655" y="283"/>
              <a:ext cx="171" cy="173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8486" name="Group 8"/>
            <p:cNvGrpSpPr/>
            <p:nvPr/>
          </p:nvGrpSpPr>
          <p:grpSpPr>
            <a:xfrm>
              <a:off x="-43" y="0"/>
              <a:ext cx="408" cy="297"/>
              <a:chOff x="-45" y="0"/>
              <a:chExt cx="408" cy="297"/>
            </a:xfrm>
          </p:grpSpPr>
          <p:sp>
            <p:nvSpPr>
              <p:cNvPr id="18499" name="Oval 9"/>
              <p:cNvSpPr/>
              <p:nvPr/>
            </p:nvSpPr>
            <p:spPr>
              <a:xfrm>
                <a:off x="30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500" name="Text Box 10"/>
              <p:cNvSpPr txBox="1"/>
              <p:nvPr/>
            </p:nvSpPr>
            <p:spPr>
              <a:xfrm>
                <a:off x="-45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V0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87" name="Group 11"/>
            <p:cNvGrpSpPr/>
            <p:nvPr/>
          </p:nvGrpSpPr>
          <p:grpSpPr>
            <a:xfrm>
              <a:off x="675" y="720"/>
              <a:ext cx="408" cy="297"/>
              <a:chOff x="-45" y="0"/>
              <a:chExt cx="408" cy="297"/>
            </a:xfrm>
          </p:grpSpPr>
          <p:sp>
            <p:nvSpPr>
              <p:cNvPr id="18497" name="Oval 12"/>
              <p:cNvSpPr/>
              <p:nvPr/>
            </p:nvSpPr>
            <p:spPr>
              <a:xfrm>
                <a:off x="30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8" name="Text Box 13"/>
              <p:cNvSpPr txBox="1"/>
              <p:nvPr/>
            </p:nvSpPr>
            <p:spPr>
              <a:xfrm>
                <a:off x="-45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V4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88" name="Group 14"/>
            <p:cNvGrpSpPr/>
            <p:nvPr/>
          </p:nvGrpSpPr>
          <p:grpSpPr>
            <a:xfrm>
              <a:off x="-45" y="720"/>
              <a:ext cx="408" cy="297"/>
              <a:chOff x="-45" y="0"/>
              <a:chExt cx="408" cy="297"/>
            </a:xfrm>
          </p:grpSpPr>
          <p:sp>
            <p:nvSpPr>
              <p:cNvPr id="18495" name="Oval 15"/>
              <p:cNvSpPr/>
              <p:nvPr/>
            </p:nvSpPr>
            <p:spPr>
              <a:xfrm>
                <a:off x="30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6" name="Text Box 16"/>
              <p:cNvSpPr txBox="1"/>
              <p:nvPr/>
            </p:nvSpPr>
            <p:spPr>
              <a:xfrm>
                <a:off x="-45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V3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89" name="Group 17"/>
            <p:cNvGrpSpPr/>
            <p:nvPr/>
          </p:nvGrpSpPr>
          <p:grpSpPr>
            <a:xfrm>
              <a:off x="698" y="0"/>
              <a:ext cx="408" cy="294"/>
              <a:chOff x="0" y="0"/>
              <a:chExt cx="408" cy="294"/>
            </a:xfrm>
          </p:grpSpPr>
          <p:sp>
            <p:nvSpPr>
              <p:cNvPr id="18493" name="Oval 18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4" name="Text Box 19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90" name="Group 20"/>
            <p:cNvGrpSpPr/>
            <p:nvPr/>
          </p:nvGrpSpPr>
          <p:grpSpPr>
            <a:xfrm>
              <a:off x="336" y="384"/>
              <a:ext cx="408" cy="294"/>
              <a:chOff x="0" y="0"/>
              <a:chExt cx="408" cy="294"/>
            </a:xfrm>
          </p:grpSpPr>
          <p:sp>
            <p:nvSpPr>
              <p:cNvPr id="18491" name="Oval 21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92" name="Text Box 22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V2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" name="Group 23"/>
          <p:cNvGrpSpPr/>
          <p:nvPr/>
        </p:nvGrpSpPr>
        <p:grpSpPr>
          <a:xfrm>
            <a:off x="838200" y="4371975"/>
            <a:ext cx="1827213" cy="1614488"/>
            <a:chOff x="-45" y="0"/>
            <a:chExt cx="1151" cy="1017"/>
          </a:xfrm>
        </p:grpSpPr>
        <p:grpSp>
          <p:nvGrpSpPr>
            <p:cNvPr id="18460" name="Group 24"/>
            <p:cNvGrpSpPr/>
            <p:nvPr/>
          </p:nvGrpSpPr>
          <p:grpSpPr>
            <a:xfrm>
              <a:off x="144" y="144"/>
              <a:ext cx="783" cy="658"/>
              <a:chOff x="0" y="0"/>
              <a:chExt cx="783" cy="658"/>
            </a:xfrm>
          </p:grpSpPr>
          <p:sp>
            <p:nvSpPr>
              <p:cNvPr id="18476" name="Line 25"/>
              <p:cNvSpPr/>
              <p:nvPr/>
            </p:nvSpPr>
            <p:spPr>
              <a:xfrm>
                <a:off x="0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77" name="Line 26"/>
              <p:cNvSpPr/>
              <p:nvPr/>
            </p:nvSpPr>
            <p:spPr>
              <a:xfrm>
                <a:off x="171" y="0"/>
                <a:ext cx="476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78" name="Line 27"/>
              <p:cNvSpPr/>
              <p:nvPr/>
            </p:nvSpPr>
            <p:spPr>
              <a:xfrm>
                <a:off x="783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79" name="Line 28"/>
              <p:cNvSpPr/>
              <p:nvPr/>
            </p:nvSpPr>
            <p:spPr>
              <a:xfrm flipH="1">
                <a:off x="136" y="485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80" name="Line 29"/>
              <p:cNvSpPr/>
              <p:nvPr/>
            </p:nvSpPr>
            <p:spPr>
              <a:xfrm flipH="1">
                <a:off x="511" y="139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8481" name="Line 30"/>
              <p:cNvSpPr/>
              <p:nvPr/>
            </p:nvSpPr>
            <p:spPr>
              <a:xfrm>
                <a:off x="498" y="508"/>
                <a:ext cx="149" cy="147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18461" name="Group 31"/>
            <p:cNvGrpSpPr/>
            <p:nvPr/>
          </p:nvGrpSpPr>
          <p:grpSpPr>
            <a:xfrm>
              <a:off x="-43" y="0"/>
              <a:ext cx="408" cy="297"/>
              <a:chOff x="-45" y="0"/>
              <a:chExt cx="408" cy="297"/>
            </a:xfrm>
          </p:grpSpPr>
          <p:sp>
            <p:nvSpPr>
              <p:cNvPr id="18474" name="Oval 32"/>
              <p:cNvSpPr/>
              <p:nvPr/>
            </p:nvSpPr>
            <p:spPr>
              <a:xfrm>
                <a:off x="30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75" name="Text Box 33"/>
              <p:cNvSpPr txBox="1"/>
              <p:nvPr/>
            </p:nvSpPr>
            <p:spPr>
              <a:xfrm>
                <a:off x="-45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V0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62" name="Group 34"/>
            <p:cNvGrpSpPr/>
            <p:nvPr/>
          </p:nvGrpSpPr>
          <p:grpSpPr>
            <a:xfrm>
              <a:off x="675" y="720"/>
              <a:ext cx="408" cy="297"/>
              <a:chOff x="-45" y="0"/>
              <a:chExt cx="408" cy="297"/>
            </a:xfrm>
          </p:grpSpPr>
          <p:sp>
            <p:nvSpPr>
              <p:cNvPr id="18472" name="Oval 35"/>
              <p:cNvSpPr/>
              <p:nvPr/>
            </p:nvSpPr>
            <p:spPr>
              <a:xfrm>
                <a:off x="30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73" name="Text Box 36"/>
              <p:cNvSpPr txBox="1"/>
              <p:nvPr/>
            </p:nvSpPr>
            <p:spPr>
              <a:xfrm>
                <a:off x="-45" y="0"/>
                <a:ext cx="408" cy="29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V4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63" name="Group 37"/>
            <p:cNvGrpSpPr/>
            <p:nvPr/>
          </p:nvGrpSpPr>
          <p:grpSpPr>
            <a:xfrm>
              <a:off x="-45" y="720"/>
              <a:ext cx="408" cy="297"/>
              <a:chOff x="-45" y="0"/>
              <a:chExt cx="408" cy="297"/>
            </a:xfrm>
          </p:grpSpPr>
          <p:sp>
            <p:nvSpPr>
              <p:cNvPr id="18470" name="Oval 38"/>
              <p:cNvSpPr/>
              <p:nvPr/>
            </p:nvSpPr>
            <p:spPr>
              <a:xfrm>
                <a:off x="30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71" name="Text Box 39"/>
              <p:cNvSpPr txBox="1"/>
              <p:nvPr/>
            </p:nvSpPr>
            <p:spPr>
              <a:xfrm>
                <a:off x="-45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V3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64" name="Group 40"/>
            <p:cNvGrpSpPr/>
            <p:nvPr/>
          </p:nvGrpSpPr>
          <p:grpSpPr>
            <a:xfrm>
              <a:off x="698" y="0"/>
              <a:ext cx="408" cy="294"/>
              <a:chOff x="0" y="0"/>
              <a:chExt cx="408" cy="294"/>
            </a:xfrm>
          </p:grpSpPr>
          <p:sp>
            <p:nvSpPr>
              <p:cNvPr id="18468" name="Oval 41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9" name="Text Box 42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65" name="Group 43"/>
            <p:cNvGrpSpPr/>
            <p:nvPr/>
          </p:nvGrpSpPr>
          <p:grpSpPr>
            <a:xfrm>
              <a:off x="336" y="384"/>
              <a:ext cx="408" cy="294"/>
              <a:chOff x="0" y="0"/>
              <a:chExt cx="408" cy="294"/>
            </a:xfrm>
          </p:grpSpPr>
          <p:sp>
            <p:nvSpPr>
              <p:cNvPr id="18466" name="Oval 44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67" name="Text Box 45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V2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" name="Group 46"/>
          <p:cNvGrpSpPr/>
          <p:nvPr/>
        </p:nvGrpSpPr>
        <p:grpSpPr>
          <a:xfrm>
            <a:off x="5922963" y="4371975"/>
            <a:ext cx="2752725" cy="1690688"/>
            <a:chOff x="-45" y="0"/>
            <a:chExt cx="1734" cy="1065"/>
          </a:xfrm>
        </p:grpSpPr>
        <p:sp>
          <p:nvSpPr>
            <p:cNvPr id="18441" name="Line 47"/>
            <p:cNvSpPr/>
            <p:nvPr/>
          </p:nvSpPr>
          <p:spPr>
            <a:xfrm flipH="1">
              <a:off x="288" y="240"/>
              <a:ext cx="288" cy="24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442" name="Line 48"/>
            <p:cNvSpPr/>
            <p:nvPr/>
          </p:nvSpPr>
          <p:spPr>
            <a:xfrm>
              <a:off x="1203" y="621"/>
              <a:ext cx="240" cy="24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443" name="Line 49"/>
            <p:cNvSpPr/>
            <p:nvPr/>
          </p:nvSpPr>
          <p:spPr>
            <a:xfrm flipH="1">
              <a:off x="895" y="667"/>
              <a:ext cx="171" cy="173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8444" name="Group 50"/>
            <p:cNvGrpSpPr/>
            <p:nvPr/>
          </p:nvGrpSpPr>
          <p:grpSpPr>
            <a:xfrm>
              <a:off x="435" y="0"/>
              <a:ext cx="408" cy="297"/>
              <a:chOff x="-45" y="0"/>
              <a:chExt cx="408" cy="297"/>
            </a:xfrm>
          </p:grpSpPr>
          <p:sp>
            <p:nvSpPr>
              <p:cNvPr id="18458" name="Oval 51"/>
              <p:cNvSpPr/>
              <p:nvPr/>
            </p:nvSpPr>
            <p:spPr>
              <a:xfrm>
                <a:off x="30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9" name="Text Box 52"/>
              <p:cNvSpPr txBox="1"/>
              <p:nvPr/>
            </p:nvSpPr>
            <p:spPr>
              <a:xfrm>
                <a:off x="-45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V0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45" name="Group 53"/>
            <p:cNvGrpSpPr/>
            <p:nvPr/>
          </p:nvGrpSpPr>
          <p:grpSpPr>
            <a:xfrm>
              <a:off x="1281" y="768"/>
              <a:ext cx="408" cy="297"/>
              <a:chOff x="-135" y="0"/>
              <a:chExt cx="408" cy="297"/>
            </a:xfrm>
          </p:grpSpPr>
          <p:sp>
            <p:nvSpPr>
              <p:cNvPr id="18456" name="Oval 54"/>
              <p:cNvSpPr/>
              <p:nvPr/>
            </p:nvSpPr>
            <p:spPr>
              <a:xfrm>
                <a:off x="-60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7" name="Text Box 55"/>
              <p:cNvSpPr txBox="1"/>
              <p:nvPr/>
            </p:nvSpPr>
            <p:spPr>
              <a:xfrm>
                <a:off x="-135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V4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46" name="Group 56"/>
            <p:cNvGrpSpPr/>
            <p:nvPr/>
          </p:nvGrpSpPr>
          <p:grpSpPr>
            <a:xfrm>
              <a:off x="-45" y="432"/>
              <a:ext cx="408" cy="297"/>
              <a:chOff x="-45" y="0"/>
              <a:chExt cx="408" cy="297"/>
            </a:xfrm>
          </p:grpSpPr>
          <p:sp>
            <p:nvSpPr>
              <p:cNvPr id="18454" name="Oval 57"/>
              <p:cNvSpPr/>
              <p:nvPr/>
            </p:nvSpPr>
            <p:spPr>
              <a:xfrm>
                <a:off x="30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5" name="Text Box 58"/>
              <p:cNvSpPr txBox="1"/>
              <p:nvPr/>
            </p:nvSpPr>
            <p:spPr>
              <a:xfrm>
                <a:off x="-45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V3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47" name="Group 59"/>
            <p:cNvGrpSpPr/>
            <p:nvPr/>
          </p:nvGrpSpPr>
          <p:grpSpPr>
            <a:xfrm>
              <a:off x="938" y="384"/>
              <a:ext cx="408" cy="294"/>
              <a:chOff x="0" y="0"/>
              <a:chExt cx="408" cy="294"/>
            </a:xfrm>
          </p:grpSpPr>
          <p:sp>
            <p:nvSpPr>
              <p:cNvPr id="18452" name="Oval 60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3" name="Text Box 61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448" name="Group 62"/>
            <p:cNvGrpSpPr/>
            <p:nvPr/>
          </p:nvGrpSpPr>
          <p:grpSpPr>
            <a:xfrm>
              <a:off x="576" y="768"/>
              <a:ext cx="408" cy="294"/>
              <a:chOff x="0" y="0"/>
              <a:chExt cx="408" cy="294"/>
            </a:xfrm>
          </p:grpSpPr>
          <p:sp>
            <p:nvSpPr>
              <p:cNvPr id="18450" name="Oval 63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51" name="Text Box 64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V2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8449" name="Line 65"/>
            <p:cNvSpPr/>
            <p:nvPr/>
          </p:nvSpPr>
          <p:spPr>
            <a:xfrm>
              <a:off x="768" y="240"/>
              <a:ext cx="240" cy="24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3" name="右箭头 2"/>
          <p:cNvSpPr/>
          <p:nvPr/>
        </p:nvSpPr>
        <p:spPr>
          <a:xfrm>
            <a:off x="5364163" y="4941888"/>
            <a:ext cx="504825" cy="287337"/>
          </a:xfrm>
          <a:prstGeom prst="rightArrow">
            <a:avLst>
              <a:gd name="adj1" fmla="val 50000"/>
              <a:gd name="adj2" fmla="val 49974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右箭头 67"/>
          <p:cNvSpPr/>
          <p:nvPr/>
        </p:nvSpPr>
        <p:spPr>
          <a:xfrm>
            <a:off x="2700338" y="5013325"/>
            <a:ext cx="576262" cy="287338"/>
          </a:xfrm>
          <a:prstGeom prst="rightArrow">
            <a:avLst>
              <a:gd name="adj1" fmla="val 50000"/>
              <a:gd name="adj2" fmla="val 5011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charRg st="10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charRg st="10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charRg st="64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435">
                                            <p:txEl>
                                              <p:charRg st="64" end="1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charRg st="102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435">
                                            <p:txEl>
                                              <p:charRg st="102" end="1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45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图的运算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图的基本操作是</a:t>
            </a:r>
            <a:r>
              <a:rPr lang="zh-CN" altLang="en-US" dirty="0">
                <a:solidFill>
                  <a:srgbClr val="FF09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查找、插入和删除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。在操作中常常需要指出顶点在图中位置。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图中的顶点之间不存在全序的关系（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即无法将图中顶点排列成一个线性序列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），任一顶点的邻接点之间不存在次序关系。为了操作方便，需要将图中顶点按任意的顺序排列起来。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所谓顶点在图中的位置指的是该顶点在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的随意排列中的位置。同理可对某个顶点的所有邻接点进行排队，在这个排队中自然形成了第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1,2...m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个邻接点。第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个邻接点为第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个邻接点的下一个邻接点，最后一个邻接点的下一个邻接点为“空”。 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charRg st="5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charRg st="5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charRg st="41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9459">
                                            <p:txEl>
                                              <p:charRg st="41" end="1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charRg st="120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459">
                                            <p:txEl>
                                              <p:charRg st="120" end="2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53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图的术语小结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顶点，边或弧，弧头和弧尾，邻接点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度，出度，入度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有向图，无向图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完全图，稀疏图，稠密图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权，网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路径，回路，简单路径，简单回路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连通图，连通分量，强连通图，强连通分量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生成树，生成森林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99510" y="4725035"/>
            <a:ext cx="1652588" cy="1897063"/>
            <a:chOff x="0" y="0"/>
            <a:chExt cx="1652588" cy="1896428"/>
          </a:xfrm>
        </p:grpSpPr>
        <p:sp>
          <p:nvSpPr>
            <p:cNvPr id="22533" name="Text Box 21"/>
            <p:cNvSpPr txBox="1">
              <a:spLocks noChangeArrowheads="1"/>
            </p:cNvSpPr>
            <p:nvPr/>
          </p:nvSpPr>
          <p:spPr bwMode="auto">
            <a:xfrm>
              <a:off x="579438" y="1499686"/>
              <a:ext cx="495300" cy="3967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10000"/>
                </a:spcBef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1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1" charset="-122"/>
                </a:defRPr>
              </a:lvl3pPr>
              <a:lvl4pPr marL="16002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G1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grpSp>
          <p:nvGrpSpPr>
            <p:cNvPr id="22545" name="Group 50"/>
            <p:cNvGrpSpPr/>
            <p:nvPr/>
          </p:nvGrpSpPr>
          <p:grpSpPr>
            <a:xfrm>
              <a:off x="0" y="0"/>
              <a:ext cx="1652588" cy="1619250"/>
              <a:chOff x="0" y="0"/>
              <a:chExt cx="1041" cy="1020"/>
            </a:xfrm>
          </p:grpSpPr>
          <p:grpSp>
            <p:nvGrpSpPr>
              <p:cNvPr id="22546" name="Group 51"/>
              <p:cNvGrpSpPr/>
              <p:nvPr/>
            </p:nvGrpSpPr>
            <p:grpSpPr>
              <a:xfrm>
                <a:off x="138" y="144"/>
                <a:ext cx="785" cy="658"/>
                <a:chOff x="-6" y="0"/>
                <a:chExt cx="785" cy="658"/>
              </a:xfrm>
            </p:grpSpPr>
            <p:sp>
              <p:nvSpPr>
                <p:cNvPr id="22552" name="Line 52"/>
                <p:cNvSpPr/>
                <p:nvPr/>
              </p:nvSpPr>
              <p:spPr>
                <a:xfrm flipH="1">
                  <a:off x="-6" y="154"/>
                  <a:ext cx="6" cy="435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22553" name="Line 53"/>
                <p:cNvSpPr/>
                <p:nvPr/>
              </p:nvSpPr>
              <p:spPr>
                <a:xfrm>
                  <a:off x="171" y="0"/>
                  <a:ext cx="476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22554" name="Line 54"/>
                <p:cNvSpPr/>
                <p:nvPr/>
              </p:nvSpPr>
              <p:spPr>
                <a:xfrm flipH="1">
                  <a:off x="776" y="153"/>
                  <a:ext cx="3" cy="436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22555" name="Line 55"/>
                <p:cNvSpPr/>
                <p:nvPr/>
              </p:nvSpPr>
              <p:spPr>
                <a:xfrm flipH="1">
                  <a:off x="136" y="485"/>
                  <a:ext cx="171" cy="173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22556" name="Line 56"/>
                <p:cNvSpPr/>
                <p:nvPr/>
              </p:nvSpPr>
              <p:spPr>
                <a:xfrm flipH="1">
                  <a:off x="511" y="139"/>
                  <a:ext cx="171" cy="173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  <p:sp>
              <p:nvSpPr>
                <p:cNvPr id="22557" name="Line 57"/>
                <p:cNvSpPr/>
                <p:nvPr/>
              </p:nvSpPr>
              <p:spPr>
                <a:xfrm>
                  <a:off x="498" y="508"/>
                  <a:ext cx="149" cy="147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22547" name="Oval 58"/>
              <p:cNvSpPr/>
              <p:nvPr/>
            </p:nvSpPr>
            <p:spPr>
              <a:xfrm>
                <a:off x="32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V0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48" name="Oval 59"/>
              <p:cNvSpPr/>
              <p:nvPr/>
            </p:nvSpPr>
            <p:spPr>
              <a:xfrm>
                <a:off x="750" y="72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V4</a:t>
                </a:r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49" name="Oval 60"/>
              <p:cNvSpPr/>
              <p:nvPr/>
            </p:nvSpPr>
            <p:spPr>
              <a:xfrm>
                <a:off x="0" y="726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V3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50" name="Oval 61"/>
              <p:cNvSpPr/>
              <p:nvPr/>
            </p:nvSpPr>
            <p:spPr>
              <a:xfrm>
                <a:off x="746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51" name="Oval 62"/>
              <p:cNvSpPr/>
              <p:nvPr/>
            </p:nvSpPr>
            <p:spPr>
              <a:xfrm>
                <a:off x="384" y="384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V2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组合 2"/>
          <p:cNvGrpSpPr/>
          <p:nvPr/>
        </p:nvGrpSpPr>
        <p:grpSpPr>
          <a:xfrm>
            <a:off x="6510973" y="4731385"/>
            <a:ext cx="1763712" cy="1944688"/>
            <a:chOff x="0" y="0"/>
            <a:chExt cx="1763712" cy="1944370"/>
          </a:xfrm>
        </p:grpSpPr>
        <p:sp>
          <p:nvSpPr>
            <p:cNvPr id="3" name="Text Box 21"/>
            <p:cNvSpPr txBox="1">
              <a:spLocks noChangeArrowheads="1"/>
            </p:cNvSpPr>
            <p:nvPr/>
          </p:nvSpPr>
          <p:spPr bwMode="auto">
            <a:xfrm>
              <a:off x="622300" y="1549147"/>
              <a:ext cx="493712" cy="39522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>
              <a:spAutoFit/>
            </a:bodyPr>
            <a:lstStyle>
              <a:lvl1pPr algn="l" eaLnBrk="0" hangingPunct="0">
                <a:spcBef>
                  <a:spcPct val="10000"/>
                </a:spcBef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49" charset="-122"/>
                </a:defRPr>
              </a:lvl1pPr>
              <a:lvl2pPr marL="742950" indent="-285750" algn="l" eaLnBrk="0" hangingPunct="0">
                <a:spcBef>
                  <a:spcPct val="1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1" charset="-122"/>
                </a:defRPr>
              </a:lvl3pPr>
              <a:lvl4pPr marL="16002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10000"/>
                </a:spcBef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G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2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grpSp>
          <p:nvGrpSpPr>
            <p:cNvPr id="22535" name="Group 65"/>
            <p:cNvGrpSpPr/>
            <p:nvPr/>
          </p:nvGrpSpPr>
          <p:grpSpPr>
            <a:xfrm>
              <a:off x="0" y="0"/>
              <a:ext cx="1763712" cy="1685925"/>
              <a:chOff x="0" y="0"/>
              <a:chExt cx="1111" cy="1062"/>
            </a:xfrm>
          </p:grpSpPr>
          <p:sp>
            <p:nvSpPr>
              <p:cNvPr id="22536" name="Oval 66"/>
              <p:cNvSpPr/>
              <p:nvPr/>
            </p:nvSpPr>
            <p:spPr>
              <a:xfrm>
                <a:off x="3" y="0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V0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37" name="Oval 67"/>
              <p:cNvSpPr/>
              <p:nvPr/>
            </p:nvSpPr>
            <p:spPr>
              <a:xfrm>
                <a:off x="0" y="768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V2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38" name="Line 68"/>
              <p:cNvSpPr/>
              <p:nvPr/>
            </p:nvSpPr>
            <p:spPr>
              <a:xfrm>
                <a:off x="144" y="307"/>
                <a:ext cx="3" cy="44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sp>
          <p:sp>
            <p:nvSpPr>
              <p:cNvPr id="22539" name="Line 69"/>
              <p:cNvSpPr/>
              <p:nvPr/>
            </p:nvSpPr>
            <p:spPr>
              <a:xfrm>
                <a:off x="320" y="915"/>
                <a:ext cx="506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sp>
          <p:sp>
            <p:nvSpPr>
              <p:cNvPr id="22540" name="Line 70"/>
              <p:cNvSpPr/>
              <p:nvPr/>
            </p:nvSpPr>
            <p:spPr>
              <a:xfrm>
                <a:off x="300" y="141"/>
                <a:ext cx="515" cy="6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sp>
          <p:sp>
            <p:nvSpPr>
              <p:cNvPr id="22541" name="Line 71"/>
              <p:cNvSpPr/>
              <p:nvPr/>
            </p:nvSpPr>
            <p:spPr>
              <a:xfrm flipH="1" flipV="1">
                <a:off x="240" y="240"/>
                <a:ext cx="672" cy="62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triangle" w="lg" len="lg"/>
              </a:ln>
            </p:spPr>
          </p:sp>
          <p:sp>
            <p:nvSpPr>
              <p:cNvPr id="22542" name="Oval 72"/>
              <p:cNvSpPr/>
              <p:nvPr/>
            </p:nvSpPr>
            <p:spPr>
              <a:xfrm>
                <a:off x="816" y="768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V3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43" name="Oval 73"/>
              <p:cNvSpPr/>
              <p:nvPr/>
            </p:nvSpPr>
            <p:spPr>
              <a:xfrm>
                <a:off x="816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7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charRg st="7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24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531">
                                            <p:txEl>
                                              <p:charRg st="24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32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531">
                                            <p:txEl>
                                              <p:charRg st="32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4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531">
                                            <p:txEl>
                                              <p:charRg st="40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52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531">
                                            <p:txEl>
                                              <p:charRg st="52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56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531">
                                            <p:txEl>
                                              <p:charRg st="56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7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531">
                                            <p:txEl>
                                              <p:charRg st="72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charRg st="92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531">
                                            <p:txEl>
                                              <p:charRg st="92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124" name="组合 42"/>
          <p:cNvGrpSpPr/>
          <p:nvPr/>
        </p:nvGrpSpPr>
        <p:grpSpPr>
          <a:xfrm>
            <a:off x="1003300" y="1233488"/>
            <a:ext cx="7240588" cy="679450"/>
            <a:chOff x="0" y="0"/>
            <a:chExt cx="7241884" cy="678766"/>
          </a:xfrm>
        </p:grpSpPr>
        <p:grpSp>
          <p:nvGrpSpPr>
            <p:cNvPr id="5165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7" name="矩形 4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8" name="椭圆 5"/>
              <p:cNvGrpSpPr/>
              <p:nvPr/>
            </p:nvGrpSpPr>
            <p:grpSpPr>
              <a:xfrm>
                <a:off x="104341" y="54601"/>
                <a:ext cx="308736" cy="335441"/>
                <a:chOff x="0" y="0"/>
                <a:chExt cx="548640" cy="505968"/>
              </a:xfrm>
            </p:grpSpPr>
            <p:pic>
              <p:nvPicPr>
                <p:cNvPr id="5170" name="椭圆 5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71" name="Text Box 9"/>
                <p:cNvSpPr txBox="1"/>
                <p:nvPr/>
              </p:nvSpPr>
              <p:spPr>
                <a:xfrm>
                  <a:off x="83789" y="77142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3" name="TextBox 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图的定义与基本术语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66" name="TextBox 2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5" name="组合 41"/>
          <p:cNvGrpSpPr/>
          <p:nvPr/>
        </p:nvGrpSpPr>
        <p:grpSpPr>
          <a:xfrm>
            <a:off x="1003300" y="1953895"/>
            <a:ext cx="7240588" cy="679450"/>
            <a:chOff x="0" y="0"/>
            <a:chExt cx="7241884" cy="678766"/>
          </a:xfrm>
        </p:grpSpPr>
        <p:grpSp>
          <p:nvGrpSpPr>
            <p:cNvPr id="5158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0" name="矩形 2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1" name="椭圆 26"/>
              <p:cNvGrpSpPr/>
              <p:nvPr/>
            </p:nvGrpSpPr>
            <p:grpSpPr>
              <a:xfrm>
                <a:off x="104341" y="54812"/>
                <a:ext cx="308736" cy="335441"/>
                <a:chOff x="0" y="0"/>
                <a:chExt cx="548640" cy="505968"/>
              </a:xfrm>
            </p:grpSpPr>
            <p:pic>
              <p:nvPicPr>
                <p:cNvPr id="5163" name="椭圆 26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64" name="Text Box 17"/>
                <p:cNvSpPr txBox="1"/>
                <p:nvPr/>
              </p:nvSpPr>
              <p:spPr>
                <a:xfrm>
                  <a:off x="83789" y="76824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4" name="TextBox 2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案例引入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9" name="TextBox 2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6" name="组合 40"/>
          <p:cNvGrpSpPr/>
          <p:nvPr/>
        </p:nvGrpSpPr>
        <p:grpSpPr>
          <a:xfrm>
            <a:off x="1003300" y="2674303"/>
            <a:ext cx="7240588" cy="679450"/>
            <a:chOff x="0" y="0"/>
            <a:chExt cx="7241884" cy="678766"/>
          </a:xfrm>
        </p:grpSpPr>
        <p:grpSp>
          <p:nvGrpSpPr>
            <p:cNvPr id="5151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53" name="矩形 30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54" name="椭圆 31"/>
              <p:cNvGrpSpPr/>
              <p:nvPr/>
            </p:nvGrpSpPr>
            <p:grpSpPr>
              <a:xfrm>
                <a:off x="104341" y="55022"/>
                <a:ext cx="308736" cy="335441"/>
                <a:chOff x="0" y="0"/>
                <a:chExt cx="548640" cy="505968"/>
              </a:xfrm>
            </p:grpSpPr>
            <p:pic>
              <p:nvPicPr>
                <p:cNvPr id="5156" name="椭圆 31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7" name="Text Box 25"/>
                <p:cNvSpPr txBox="1"/>
                <p:nvPr/>
              </p:nvSpPr>
              <p:spPr>
                <a:xfrm>
                  <a:off x="83789" y="76507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5" name="TextBox 32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图的类型定义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2" name="TextBox 3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7" name="组合 39"/>
          <p:cNvGrpSpPr/>
          <p:nvPr/>
        </p:nvGrpSpPr>
        <p:grpSpPr>
          <a:xfrm>
            <a:off x="1003300" y="3394710"/>
            <a:ext cx="7240588" cy="679450"/>
            <a:chOff x="0" y="0"/>
            <a:chExt cx="7241884" cy="678766"/>
          </a:xfrm>
        </p:grpSpPr>
        <p:grpSp>
          <p:nvGrpSpPr>
            <p:cNvPr id="5144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46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7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9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0" name="Text Box 33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6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图的存储结构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45" name="TextBox 3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8" name="组合 39"/>
          <p:cNvGrpSpPr/>
          <p:nvPr/>
        </p:nvGrpSpPr>
        <p:grpSpPr>
          <a:xfrm>
            <a:off x="1003300" y="4115118"/>
            <a:ext cx="7240588" cy="679450"/>
            <a:chOff x="0" y="0"/>
            <a:chExt cx="7241884" cy="678766"/>
          </a:xfrm>
        </p:grpSpPr>
        <p:grpSp>
          <p:nvGrpSpPr>
            <p:cNvPr id="5137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9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0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2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43" name="Text Box 41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7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图的遍历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8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9" name="组合 39"/>
          <p:cNvGrpSpPr/>
          <p:nvPr/>
        </p:nvGrpSpPr>
        <p:grpSpPr>
          <a:xfrm>
            <a:off x="1003300" y="4835525"/>
            <a:ext cx="7240588" cy="679450"/>
            <a:chOff x="0" y="0"/>
            <a:chExt cx="7241884" cy="678766"/>
          </a:xfrm>
        </p:grpSpPr>
        <p:grpSp>
          <p:nvGrpSpPr>
            <p:cNvPr id="5130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2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33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35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36" name="Text Box 49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8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图的应用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1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39"/>
          <p:cNvGrpSpPr/>
          <p:nvPr/>
        </p:nvGrpSpPr>
        <p:grpSpPr>
          <a:xfrm>
            <a:off x="995680" y="5545455"/>
            <a:ext cx="7240588" cy="679450"/>
            <a:chOff x="0" y="0"/>
            <a:chExt cx="7241884" cy="678766"/>
          </a:xfrm>
        </p:grpSpPr>
        <p:grpSp>
          <p:nvGrpSpPr>
            <p:cNvPr id="9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10" name="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11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12" name="椭圆 36"/>
                <p:cNvPicPr/>
                <p:nvPr>
                  <p:custDataLst>
                    <p:tags r:id="rId4"/>
                  </p:custDataLst>
                </p:nvPr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" name="Text Box 49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14" name="TextBox 3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案例分析与实现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5" name="TextBox 38"/>
            <p:cNvSpPr txBox="1"/>
            <p:nvPr>
              <p:custDataLst>
                <p:tags r:id="rId7"/>
              </p:custDataLst>
            </p:nvPr>
          </p:nvSpPr>
          <p:spPr>
            <a:xfrm>
              <a:off x="185771" y="114185"/>
              <a:ext cx="574778" cy="4599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00138"/>
            <a:ext cx="8785225" cy="5472112"/>
          </a:xfrm>
        </p:spPr>
        <p:txBody>
          <a:bodyPr vert="horz" wrap="square" lIns="91440" tIns="45720" rIns="91440" bIns="45720" anchor="t" anchorCtr="0"/>
          <a:p>
            <a:r>
              <a:rPr lang="zh-CN" altLang="en-US" dirty="0">
                <a:latin typeface="Times New Roman" panose="02020603050405020304" pitchFamily="18" charset="0"/>
              </a:rPr>
              <a:t>图有什么作用</a:t>
            </a:r>
            <a:r>
              <a:rPr lang="zh-CN" altLang="zh-CN" dirty="0">
                <a:latin typeface="Times New Roman" panose="02020603050405020304" pitchFamily="18" charset="0"/>
              </a:rPr>
              <a:t>?</a:t>
            </a:r>
            <a:endParaRPr lang="zh-CN" altLang="zh-CN" dirty="0">
              <a:latin typeface="Times New Roman" panose="02020603050405020304" pitchFamily="18" charset="0"/>
            </a:endParaRPr>
          </a:p>
          <a:p>
            <a:endParaRPr lang="zh-CN" altLang="zh-C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" name="组合 26"/>
          <p:cNvGrpSpPr/>
          <p:nvPr/>
        </p:nvGrpSpPr>
        <p:grpSpPr>
          <a:xfrm>
            <a:off x="647700" y="1827213"/>
            <a:ext cx="4714875" cy="3575050"/>
            <a:chOff x="0" y="0"/>
            <a:chExt cx="4714908" cy="3575834"/>
          </a:xfrm>
        </p:grpSpPr>
        <p:sp>
          <p:nvSpPr>
            <p:cNvPr id="4102" name="Text Box 8"/>
            <p:cNvSpPr txBox="1"/>
            <p:nvPr/>
          </p:nvSpPr>
          <p:spPr>
            <a:xfrm>
              <a:off x="2071702" y="216596"/>
              <a:ext cx="1087065" cy="42487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500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3" name="Text Box 9"/>
            <p:cNvSpPr txBox="1"/>
            <p:nvPr/>
          </p:nvSpPr>
          <p:spPr>
            <a:xfrm>
              <a:off x="2500330" y="2289771"/>
              <a:ext cx="1087065" cy="42487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700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4" name="Text Box 10"/>
            <p:cNvSpPr txBox="1"/>
            <p:nvPr/>
          </p:nvSpPr>
          <p:spPr>
            <a:xfrm>
              <a:off x="1714512" y="714380"/>
              <a:ext cx="1087065" cy="42487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5" name="Text Box 11"/>
            <p:cNvSpPr txBox="1"/>
            <p:nvPr/>
          </p:nvSpPr>
          <p:spPr>
            <a:xfrm>
              <a:off x="2571768" y="1361077"/>
              <a:ext cx="1087065" cy="42487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6" name="Text Box 12"/>
            <p:cNvSpPr txBox="1"/>
            <p:nvPr/>
          </p:nvSpPr>
          <p:spPr>
            <a:xfrm>
              <a:off x="1143008" y="2286016"/>
              <a:ext cx="1087065" cy="42487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7" name="Text Box 13"/>
            <p:cNvSpPr txBox="1"/>
            <p:nvPr/>
          </p:nvSpPr>
          <p:spPr>
            <a:xfrm>
              <a:off x="55526" y="2286016"/>
              <a:ext cx="820650" cy="42487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400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8" name="Text Box 14"/>
            <p:cNvSpPr txBox="1"/>
            <p:nvPr/>
          </p:nvSpPr>
          <p:spPr>
            <a:xfrm>
              <a:off x="632003" y="1357322"/>
              <a:ext cx="1087065" cy="42487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600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9" name="Text Box 15"/>
            <p:cNvSpPr txBox="1"/>
            <p:nvPr/>
          </p:nvSpPr>
          <p:spPr>
            <a:xfrm>
              <a:off x="0" y="789573"/>
              <a:ext cx="1087065" cy="42487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300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0" name="Oval 16"/>
            <p:cNvSpPr/>
            <p:nvPr/>
          </p:nvSpPr>
          <p:spPr>
            <a:xfrm>
              <a:off x="0" y="1500199"/>
              <a:ext cx="504000" cy="5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lnSpc>
                  <a:spcPct val="72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1" name="Oval 17"/>
            <p:cNvSpPr/>
            <p:nvPr/>
          </p:nvSpPr>
          <p:spPr>
            <a:xfrm>
              <a:off x="2033184" y="1530297"/>
              <a:ext cx="504000" cy="5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lnSpc>
                  <a:spcPct val="72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2" name="Oval 18"/>
            <p:cNvSpPr/>
            <p:nvPr/>
          </p:nvSpPr>
          <p:spPr>
            <a:xfrm>
              <a:off x="1273802" y="0"/>
              <a:ext cx="504000" cy="5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lnSpc>
                  <a:spcPct val="72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3" name="Oval 19"/>
            <p:cNvSpPr/>
            <p:nvPr/>
          </p:nvSpPr>
          <p:spPr>
            <a:xfrm>
              <a:off x="4210908" y="1567702"/>
              <a:ext cx="504000" cy="5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lnSpc>
                  <a:spcPct val="72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4" name="Oval 20"/>
            <p:cNvSpPr/>
            <p:nvPr/>
          </p:nvSpPr>
          <p:spPr>
            <a:xfrm>
              <a:off x="1353388" y="3071834"/>
              <a:ext cx="504000" cy="5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lnSpc>
                  <a:spcPct val="72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5" name="Line 21"/>
            <p:cNvSpPr/>
            <p:nvPr/>
          </p:nvSpPr>
          <p:spPr>
            <a:xfrm>
              <a:off x="1655943" y="500066"/>
              <a:ext cx="558635" cy="1071570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4116" name="Line 22"/>
            <p:cNvSpPr/>
            <p:nvPr/>
          </p:nvSpPr>
          <p:spPr>
            <a:xfrm>
              <a:off x="500066" y="1785950"/>
              <a:ext cx="1500198" cy="0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4117" name="Line 23"/>
            <p:cNvSpPr/>
            <p:nvPr/>
          </p:nvSpPr>
          <p:spPr>
            <a:xfrm flipV="1">
              <a:off x="428628" y="428628"/>
              <a:ext cx="928694" cy="1143008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4118" name="Line 24"/>
            <p:cNvSpPr/>
            <p:nvPr/>
          </p:nvSpPr>
          <p:spPr>
            <a:xfrm>
              <a:off x="1785950" y="334310"/>
              <a:ext cx="2571768" cy="1237325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4119" name="Line 26"/>
            <p:cNvSpPr/>
            <p:nvPr/>
          </p:nvSpPr>
          <p:spPr>
            <a:xfrm flipV="1">
              <a:off x="1857388" y="2071701"/>
              <a:ext cx="2571768" cy="1285883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4120" name="Line 27"/>
            <p:cNvSpPr/>
            <p:nvPr/>
          </p:nvSpPr>
          <p:spPr>
            <a:xfrm>
              <a:off x="357190" y="2000264"/>
              <a:ext cx="1000132" cy="1214446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4121" name="Line 28"/>
            <p:cNvSpPr/>
            <p:nvPr/>
          </p:nvSpPr>
          <p:spPr>
            <a:xfrm flipV="1">
              <a:off x="1693589" y="2071702"/>
              <a:ext cx="520989" cy="1017144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4122" name="Line 22"/>
            <p:cNvSpPr/>
            <p:nvPr/>
          </p:nvSpPr>
          <p:spPr>
            <a:xfrm>
              <a:off x="2571768" y="1785950"/>
              <a:ext cx="1643074" cy="0"/>
            </a:xfrm>
            <a:prstGeom prst="line">
              <a:avLst/>
            </a:prstGeom>
            <a:ln w="22225" cap="flat" cmpd="sng">
              <a:solidFill>
                <a:srgbClr val="000000"/>
              </a:solidFill>
              <a:prstDash val="solid"/>
              <a:headEnd type="none" w="med" len="med"/>
              <a:tailEnd type="triangle" w="lg" len="lg"/>
            </a:ln>
          </p:spPr>
        </p:sp>
      </p:grpSp>
      <p:graphicFrame>
        <p:nvGraphicFramePr>
          <p:cNvPr id="3" name="Object 14"/>
          <p:cNvGraphicFramePr>
            <a:graphicFrameLocks noChangeAspect="1"/>
          </p:cNvGraphicFramePr>
          <p:nvPr/>
        </p:nvGraphicFramePr>
        <p:xfrm>
          <a:off x="5810250" y="2044700"/>
          <a:ext cx="1906588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095375" imgH="1895475" progId="Paint.Picture">
                  <p:embed/>
                </p:oleObj>
              </mc:Choice>
              <mc:Fallback>
                <p:oleObj name="" r:id="rId1" imgW="1095375" imgH="1895475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0" y="2044700"/>
                        <a:ext cx="1906588" cy="3298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0" name="Rectangle 2"/>
          <p:cNvSpPr>
            <a:spLocks noGrp="1" noChangeArrowheads="1"/>
          </p:cNvSpPr>
          <p:nvPr>
            <p:custDataLst>
              <p:tags r:id="rId3"/>
            </p:custDataLst>
          </p:nvPr>
        </p:nvSpPr>
        <p:spPr>
          <a:xfrm>
            <a:off x="744538" y="260350"/>
            <a:ext cx="7643813" cy="5746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案例引入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124" name="组合 42"/>
          <p:cNvGrpSpPr/>
          <p:nvPr/>
        </p:nvGrpSpPr>
        <p:grpSpPr>
          <a:xfrm>
            <a:off x="1003300" y="1233488"/>
            <a:ext cx="7240588" cy="679450"/>
            <a:chOff x="0" y="0"/>
            <a:chExt cx="7241884" cy="678766"/>
          </a:xfrm>
        </p:grpSpPr>
        <p:grpSp>
          <p:nvGrpSpPr>
            <p:cNvPr id="5165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7" name="矩形 4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8" name="椭圆 5"/>
              <p:cNvGrpSpPr/>
              <p:nvPr/>
            </p:nvGrpSpPr>
            <p:grpSpPr>
              <a:xfrm>
                <a:off x="104341" y="54601"/>
                <a:ext cx="308736" cy="335441"/>
                <a:chOff x="0" y="0"/>
                <a:chExt cx="548640" cy="505968"/>
              </a:xfrm>
            </p:grpSpPr>
            <p:pic>
              <p:nvPicPr>
                <p:cNvPr id="5170" name="椭圆 5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71" name="Text Box 9"/>
                <p:cNvSpPr txBox="1"/>
                <p:nvPr/>
              </p:nvSpPr>
              <p:spPr>
                <a:xfrm>
                  <a:off x="83789" y="77142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3" name="TextBox 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图的定义与基本术语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66" name="TextBox 2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5" name="组合 41"/>
          <p:cNvGrpSpPr/>
          <p:nvPr/>
        </p:nvGrpSpPr>
        <p:grpSpPr>
          <a:xfrm>
            <a:off x="1003300" y="1953895"/>
            <a:ext cx="7240588" cy="679450"/>
            <a:chOff x="0" y="0"/>
            <a:chExt cx="7241884" cy="678766"/>
          </a:xfrm>
        </p:grpSpPr>
        <p:grpSp>
          <p:nvGrpSpPr>
            <p:cNvPr id="5158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0" name="矩形 2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1" name="椭圆 26"/>
              <p:cNvGrpSpPr/>
              <p:nvPr/>
            </p:nvGrpSpPr>
            <p:grpSpPr>
              <a:xfrm>
                <a:off x="104341" y="54812"/>
                <a:ext cx="308736" cy="335441"/>
                <a:chOff x="0" y="0"/>
                <a:chExt cx="548640" cy="505968"/>
              </a:xfrm>
            </p:grpSpPr>
            <p:pic>
              <p:nvPicPr>
                <p:cNvPr id="5163" name="椭圆 26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64" name="Text Box 17"/>
                <p:cNvSpPr txBox="1"/>
                <p:nvPr/>
              </p:nvSpPr>
              <p:spPr>
                <a:xfrm>
                  <a:off x="83789" y="76824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4" name="TextBox 2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案例引入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9" name="TextBox 2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6" name="组合 40"/>
          <p:cNvGrpSpPr/>
          <p:nvPr/>
        </p:nvGrpSpPr>
        <p:grpSpPr>
          <a:xfrm>
            <a:off x="1003300" y="2674303"/>
            <a:ext cx="7240588" cy="679450"/>
            <a:chOff x="0" y="0"/>
            <a:chExt cx="7241884" cy="678766"/>
          </a:xfrm>
        </p:grpSpPr>
        <p:grpSp>
          <p:nvGrpSpPr>
            <p:cNvPr id="5151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53" name="矩形 30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54" name="椭圆 31"/>
              <p:cNvGrpSpPr/>
              <p:nvPr/>
            </p:nvGrpSpPr>
            <p:grpSpPr>
              <a:xfrm>
                <a:off x="104341" y="55022"/>
                <a:ext cx="308736" cy="335441"/>
                <a:chOff x="0" y="0"/>
                <a:chExt cx="548640" cy="505968"/>
              </a:xfrm>
            </p:grpSpPr>
            <p:pic>
              <p:nvPicPr>
                <p:cNvPr id="5156" name="椭圆 31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7" name="Text Box 25"/>
                <p:cNvSpPr txBox="1"/>
                <p:nvPr/>
              </p:nvSpPr>
              <p:spPr>
                <a:xfrm>
                  <a:off x="83789" y="76507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5" name="TextBox 32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图的类型定义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2" name="TextBox 3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7" name="组合 39"/>
          <p:cNvGrpSpPr/>
          <p:nvPr/>
        </p:nvGrpSpPr>
        <p:grpSpPr>
          <a:xfrm>
            <a:off x="1003300" y="3394710"/>
            <a:ext cx="7240588" cy="679450"/>
            <a:chOff x="0" y="0"/>
            <a:chExt cx="7241884" cy="678766"/>
          </a:xfrm>
        </p:grpSpPr>
        <p:grpSp>
          <p:nvGrpSpPr>
            <p:cNvPr id="5144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46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7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9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0" name="Text Box 33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6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图的存储结构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45" name="TextBox 3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8" name="组合 39"/>
          <p:cNvGrpSpPr/>
          <p:nvPr/>
        </p:nvGrpSpPr>
        <p:grpSpPr>
          <a:xfrm>
            <a:off x="1003300" y="4115118"/>
            <a:ext cx="7240588" cy="679450"/>
            <a:chOff x="0" y="0"/>
            <a:chExt cx="7241884" cy="678766"/>
          </a:xfrm>
        </p:grpSpPr>
        <p:grpSp>
          <p:nvGrpSpPr>
            <p:cNvPr id="5137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9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0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2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43" name="Text Box 41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7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图的遍历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8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9" name="组合 39"/>
          <p:cNvGrpSpPr/>
          <p:nvPr/>
        </p:nvGrpSpPr>
        <p:grpSpPr>
          <a:xfrm>
            <a:off x="1003300" y="4835525"/>
            <a:ext cx="7240588" cy="679450"/>
            <a:chOff x="0" y="0"/>
            <a:chExt cx="7241884" cy="678766"/>
          </a:xfrm>
        </p:grpSpPr>
        <p:grpSp>
          <p:nvGrpSpPr>
            <p:cNvPr id="5130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2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33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35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36" name="Text Box 49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8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图的应用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1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39"/>
          <p:cNvGrpSpPr/>
          <p:nvPr/>
        </p:nvGrpSpPr>
        <p:grpSpPr>
          <a:xfrm>
            <a:off x="995680" y="5545455"/>
            <a:ext cx="7240588" cy="679450"/>
            <a:chOff x="0" y="0"/>
            <a:chExt cx="7241884" cy="678766"/>
          </a:xfrm>
        </p:grpSpPr>
        <p:grpSp>
          <p:nvGrpSpPr>
            <p:cNvPr id="9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10" name="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11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12" name="椭圆 36"/>
                <p:cNvPicPr/>
                <p:nvPr>
                  <p:custDataLst>
                    <p:tags r:id="rId4"/>
                  </p:custDataLst>
                </p:nvPr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" name="Text Box 49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14" name="TextBox 3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案例分析与实现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5" name="TextBox 38"/>
            <p:cNvSpPr txBox="1"/>
            <p:nvPr>
              <p:custDataLst>
                <p:tags r:id="rId7"/>
              </p:custDataLst>
            </p:nvPr>
          </p:nvSpPr>
          <p:spPr>
            <a:xfrm>
              <a:off x="185771" y="114185"/>
              <a:ext cx="574778" cy="4599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744538" y="260350"/>
            <a:ext cx="7643813" cy="5746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案例引入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1746" name="Rectangle 15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1483" y="1049973"/>
            <a:ext cx="4933950" cy="60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cs typeface="+mn-ea"/>
                <a:sym typeface="+mn-lt"/>
              </a:rPr>
              <a:t>六度空间理论</a:t>
            </a:r>
            <a:endParaRPr kumimoji="0" lang="zh-CN" altLang="en-US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52095" y="4811395"/>
            <a:ext cx="8629015" cy="10147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你和任何一个陌生人之间所间隔的人不会超过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个，也就是说，最多通过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个中间人你就能够认识任何一个陌生人。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pic>
        <p:nvPicPr>
          <p:cNvPr id="129026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5650" y="1650365"/>
            <a:ext cx="3401060" cy="285178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" descr="C:\Users\Administrator\AppData\Roaming\Tencent\Users\597999009\QQ\WinTemp\RichOle\]P$UM_UWH`ZMN}7VZS`UEWV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354513" y="1650683"/>
            <a:ext cx="3816350" cy="2846387"/>
          </a:xfrm>
          <a:prstGeom prst="rect">
            <a:avLst/>
          </a:prstGeom>
          <a:noFill/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2774" name="直接连接符 2"/>
          <p:cNvCxnSpPr/>
          <p:nvPr/>
        </p:nvCxnSpPr>
        <p:spPr>
          <a:xfrm>
            <a:off x="323850" y="4666298"/>
            <a:ext cx="8424863" cy="0"/>
          </a:xfrm>
          <a:prstGeom prst="line">
            <a:avLst/>
          </a:prstGeom>
          <a:ln w="28575" cap="flat" cmpd="sng">
            <a:solidFill>
              <a:srgbClr val="C0C0C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124" name="组合 42"/>
          <p:cNvGrpSpPr/>
          <p:nvPr/>
        </p:nvGrpSpPr>
        <p:grpSpPr>
          <a:xfrm>
            <a:off x="1003300" y="1233488"/>
            <a:ext cx="7240588" cy="679450"/>
            <a:chOff x="0" y="0"/>
            <a:chExt cx="7241884" cy="678766"/>
          </a:xfrm>
        </p:grpSpPr>
        <p:grpSp>
          <p:nvGrpSpPr>
            <p:cNvPr id="5165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7" name="矩形 4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8" name="椭圆 5"/>
              <p:cNvGrpSpPr/>
              <p:nvPr/>
            </p:nvGrpSpPr>
            <p:grpSpPr>
              <a:xfrm>
                <a:off x="104341" y="54601"/>
                <a:ext cx="308736" cy="335441"/>
                <a:chOff x="0" y="0"/>
                <a:chExt cx="548640" cy="505968"/>
              </a:xfrm>
            </p:grpSpPr>
            <p:pic>
              <p:nvPicPr>
                <p:cNvPr id="5170" name="椭圆 5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71" name="Text Box 9"/>
                <p:cNvSpPr txBox="1"/>
                <p:nvPr/>
              </p:nvSpPr>
              <p:spPr>
                <a:xfrm>
                  <a:off x="83789" y="77142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3" name="TextBox 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图的定义与基本术语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66" name="TextBox 2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5" name="组合 41"/>
          <p:cNvGrpSpPr/>
          <p:nvPr/>
        </p:nvGrpSpPr>
        <p:grpSpPr>
          <a:xfrm>
            <a:off x="1003300" y="1953895"/>
            <a:ext cx="7240588" cy="679450"/>
            <a:chOff x="0" y="0"/>
            <a:chExt cx="7241884" cy="678766"/>
          </a:xfrm>
        </p:grpSpPr>
        <p:grpSp>
          <p:nvGrpSpPr>
            <p:cNvPr id="5158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0" name="矩形 2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1" name="椭圆 26"/>
              <p:cNvGrpSpPr/>
              <p:nvPr/>
            </p:nvGrpSpPr>
            <p:grpSpPr>
              <a:xfrm>
                <a:off x="104341" y="54812"/>
                <a:ext cx="308736" cy="335441"/>
                <a:chOff x="0" y="0"/>
                <a:chExt cx="548640" cy="505968"/>
              </a:xfrm>
            </p:grpSpPr>
            <p:pic>
              <p:nvPicPr>
                <p:cNvPr id="5163" name="椭圆 26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64" name="Text Box 17"/>
                <p:cNvSpPr txBox="1"/>
                <p:nvPr/>
              </p:nvSpPr>
              <p:spPr>
                <a:xfrm>
                  <a:off x="83789" y="76824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4" name="TextBox 2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案例引入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9" name="TextBox 2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6" name="组合 40"/>
          <p:cNvGrpSpPr/>
          <p:nvPr/>
        </p:nvGrpSpPr>
        <p:grpSpPr>
          <a:xfrm>
            <a:off x="1003300" y="2674303"/>
            <a:ext cx="7240588" cy="679450"/>
            <a:chOff x="0" y="0"/>
            <a:chExt cx="7241884" cy="678766"/>
          </a:xfrm>
        </p:grpSpPr>
        <p:grpSp>
          <p:nvGrpSpPr>
            <p:cNvPr id="5151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53" name="矩形 30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54" name="椭圆 31"/>
              <p:cNvGrpSpPr/>
              <p:nvPr/>
            </p:nvGrpSpPr>
            <p:grpSpPr>
              <a:xfrm>
                <a:off x="104341" y="55022"/>
                <a:ext cx="308736" cy="335441"/>
                <a:chOff x="0" y="0"/>
                <a:chExt cx="548640" cy="505968"/>
              </a:xfrm>
            </p:grpSpPr>
            <p:pic>
              <p:nvPicPr>
                <p:cNvPr id="5156" name="椭圆 31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7" name="Text Box 25"/>
                <p:cNvSpPr txBox="1"/>
                <p:nvPr/>
              </p:nvSpPr>
              <p:spPr>
                <a:xfrm>
                  <a:off x="83789" y="76507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5" name="TextBox 32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图的类型定义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2" name="TextBox 3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7" name="组合 39"/>
          <p:cNvGrpSpPr/>
          <p:nvPr/>
        </p:nvGrpSpPr>
        <p:grpSpPr>
          <a:xfrm>
            <a:off x="1003300" y="3394710"/>
            <a:ext cx="7240588" cy="679450"/>
            <a:chOff x="0" y="0"/>
            <a:chExt cx="7241884" cy="678766"/>
          </a:xfrm>
        </p:grpSpPr>
        <p:grpSp>
          <p:nvGrpSpPr>
            <p:cNvPr id="5144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46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7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9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0" name="Text Box 33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6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图的存储结构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45" name="TextBox 3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8" name="组合 39"/>
          <p:cNvGrpSpPr/>
          <p:nvPr/>
        </p:nvGrpSpPr>
        <p:grpSpPr>
          <a:xfrm>
            <a:off x="1003300" y="4115118"/>
            <a:ext cx="7240588" cy="679450"/>
            <a:chOff x="0" y="0"/>
            <a:chExt cx="7241884" cy="678766"/>
          </a:xfrm>
        </p:grpSpPr>
        <p:grpSp>
          <p:nvGrpSpPr>
            <p:cNvPr id="5137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9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0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2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43" name="Text Box 41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7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图的遍历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8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9" name="组合 39"/>
          <p:cNvGrpSpPr/>
          <p:nvPr/>
        </p:nvGrpSpPr>
        <p:grpSpPr>
          <a:xfrm>
            <a:off x="1003300" y="4835525"/>
            <a:ext cx="7240588" cy="679450"/>
            <a:chOff x="0" y="0"/>
            <a:chExt cx="7241884" cy="678766"/>
          </a:xfrm>
        </p:grpSpPr>
        <p:grpSp>
          <p:nvGrpSpPr>
            <p:cNvPr id="5130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2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33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35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36" name="Text Box 49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8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图的应用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1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39"/>
          <p:cNvGrpSpPr/>
          <p:nvPr/>
        </p:nvGrpSpPr>
        <p:grpSpPr>
          <a:xfrm>
            <a:off x="995680" y="5545455"/>
            <a:ext cx="7240588" cy="679450"/>
            <a:chOff x="0" y="0"/>
            <a:chExt cx="7241884" cy="678766"/>
          </a:xfrm>
        </p:grpSpPr>
        <p:grpSp>
          <p:nvGrpSpPr>
            <p:cNvPr id="9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10" name="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11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12" name="椭圆 36"/>
                <p:cNvPicPr/>
                <p:nvPr>
                  <p:custDataLst>
                    <p:tags r:id="rId4"/>
                  </p:custDataLst>
                </p:nvPr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" name="Text Box 49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14" name="TextBox 3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案例分析与实现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5" name="TextBox 38"/>
            <p:cNvSpPr txBox="1"/>
            <p:nvPr>
              <p:custDataLst>
                <p:tags r:id="rId7"/>
              </p:custDataLst>
            </p:nvPr>
          </p:nvSpPr>
          <p:spPr>
            <a:xfrm>
              <a:off x="185771" y="114185"/>
              <a:ext cx="574778" cy="4599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图的</a:t>
            </a:r>
            <a:r>
              <a:rPr kumimoji="0" 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类型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定义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marL="0" indent="0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ADT Grapha{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数据对象：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2" indent="457200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具有相通特性的数据元素集合，顶点集 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数据关系：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2" indent="457200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R=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{VR}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VR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={&lt;v,w&gt;|v,w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属于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P(v,w)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的弧，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P(v,w)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定义了弧的意义或信息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3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图的</a:t>
            </a:r>
            <a:r>
              <a:rPr kumimoji="0" 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类型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定义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lvl="1">
              <a:lnSpc>
                <a:spcPct val="100000"/>
              </a:lnSpc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图的操作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>
              <a:lnSpc>
                <a:spcPct val="10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CreatGraph(&amp;G,V,VR)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//按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的定义构造图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>
              <a:lnSpc>
                <a:spcPct val="10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DestroyGraph(&amp;G)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//销毁图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>
              <a:lnSpc>
                <a:spcPct val="10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LocateVex(G, u)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//若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中存在顶点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，返回其在图中位置，否则返回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>
              <a:lnSpc>
                <a:spcPct val="10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GetVex(G, v)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>
              <a:lnSpc>
                <a:spcPct val="100000"/>
              </a:lnSpc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//在图中找到顶点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，并返回顶点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的相关信息，否则返回空。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FirstAdjVex(G, v)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>
              <a:lnSpc>
                <a:spcPct val="100000"/>
              </a:lnSpc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//返回图中顶点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的第一个邻接顶点，若没有，返回空。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 eaLnBrk="1" hangingPunct="1">
              <a:lnSpc>
                <a:spcPct val="100000"/>
              </a:lnSpc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NextAdjVex(G, v, w)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 eaLnBrk="1" hangingPunct="1">
              <a:lnSpc>
                <a:spcPct val="100000"/>
              </a:lnSpc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//返回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的相对于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的下一个邻接顶点，若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的最后一个邻接点，则返回空。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charRg st="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3">
                                            <p:txEl>
                                              <p:charRg st="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3">
                                            <p:txEl>
                                              <p:charRg st="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26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483">
                                            <p:txEl>
                                              <p:charRg st="26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483">
                                            <p:txEl>
                                              <p:charRg st="26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483">
                                            <p:txEl>
                                              <p:charRg st="26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42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483">
                                            <p:txEl>
                                              <p:charRg st="42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483">
                                            <p:txEl>
                                              <p:charRg st="42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483">
                                            <p:txEl>
                                              <p:charRg st="42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60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483">
                                            <p:txEl>
                                              <p:charRg st="60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483">
                                            <p:txEl>
                                              <p:charRg st="60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483">
                                            <p:txEl>
                                              <p:charRg st="60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69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483">
                                            <p:txEl>
                                              <p:charRg st="69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483">
                                            <p:txEl>
                                              <p:charRg st="69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483">
                                            <p:txEl>
                                              <p:charRg st="69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8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483">
                                            <p:txEl>
                                              <p:charRg st="85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483">
                                            <p:txEl>
                                              <p:charRg st="8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483">
                                            <p:txEl>
                                              <p:charRg st="85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114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483">
                                            <p:txEl>
                                              <p:charRg st="114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483">
                                            <p:txEl>
                                              <p:charRg st="114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483">
                                            <p:txEl>
                                              <p:charRg st="114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127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483">
                                            <p:txEl>
                                              <p:charRg st="127" end="1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483">
                                            <p:txEl>
                                              <p:charRg st="127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483">
                                            <p:txEl>
                                              <p:charRg st="127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158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483">
                                            <p:txEl>
                                              <p:charRg st="158" end="1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483">
                                            <p:txEl>
                                              <p:charRg st="158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483">
                                            <p:txEl>
                                              <p:charRg st="158" end="1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176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483">
                                            <p:txEl>
                                              <p:charRg st="176" end="2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483">
                                            <p:txEl>
                                              <p:charRg st="176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483">
                                            <p:txEl>
                                              <p:charRg st="176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20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483">
                                            <p:txEl>
                                              <p:charRg st="204" end="2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483">
                                            <p:txEl>
                                              <p:charRg st="20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483">
                                            <p:txEl>
                                              <p:charRg st="204" end="2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charRg st="224" end="2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483">
                                            <p:txEl>
                                              <p:charRg st="224" end="2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483">
                                            <p:txEl>
                                              <p:charRg st="224" end="26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483">
                                            <p:txEl>
                                              <p:charRg st="224" end="26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</a:t>
            </a:r>
            <a:r>
              <a:rPr 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</a:t>
            </a:r>
            <a:r>
              <a:rPr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图的</a:t>
            </a:r>
            <a:r>
              <a:rPr 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类型</a:t>
            </a:r>
            <a:r>
              <a:rPr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定义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50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lvl="1"/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图的操作 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Insert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Vex(&amp;G, v)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//在图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中增添新顶点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Del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ete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Vex(&amp;G, v)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//在图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中，删除顶点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及所有和其相关的边或弧。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 eaLnBrk="1" hangingPunct="1"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Insert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Arc(&amp;G, v, w)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//在图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中增添一条从顶点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到顶点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的边或弧。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Del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ete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Arc(&amp;G, v, w)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1"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//在图中删除一条从顶点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到顶点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的边或弧。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 eaLnBrk="1" hangingPunct="1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DFSTraverse (G, v)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//在图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中，从顶点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出发深度优先遍历图。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457200" eaLnBrk="1" hangingPunct="1"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BFS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Traverse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(G,v)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//在图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中，从顶点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出发广度优先遍历图。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6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7">
                                            <p:txEl>
                                              <p:charRg st="6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7">
                                            <p:txEl>
                                              <p:charRg st="6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7">
                                            <p:txEl>
                                              <p:charRg st="6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25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507">
                                            <p:txEl>
                                              <p:charRg st="25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7">
                                            <p:txEl>
                                              <p:charRg st="25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7">
                                            <p:txEl>
                                              <p:charRg st="25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40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07">
                                            <p:txEl>
                                              <p:charRg st="40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07">
                                            <p:txEl>
                                              <p:charRg st="40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07">
                                            <p:txEl>
                                              <p:charRg st="40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57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507">
                                            <p:txEl>
                                              <p:charRg st="57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507">
                                            <p:txEl>
                                              <p:charRg st="57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507">
                                            <p:txEl>
                                              <p:charRg st="57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8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507">
                                            <p:txEl>
                                              <p:charRg st="83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507">
                                            <p:txEl>
                                              <p:charRg st="8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507">
                                            <p:txEl>
                                              <p:charRg st="8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103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507">
                                            <p:txEl>
                                              <p:charRg st="103" end="1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507">
                                            <p:txEl>
                                              <p:charRg st="103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507">
                                            <p:txEl>
                                              <p:charRg st="103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12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507">
                                            <p:txEl>
                                              <p:charRg st="128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507">
                                            <p:txEl>
                                              <p:charRg st="12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507">
                                            <p:txEl>
                                              <p:charRg st="128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148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507">
                                            <p:txEl>
                                              <p:charRg st="148" end="1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507">
                                            <p:txEl>
                                              <p:charRg st="148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507">
                                            <p:txEl>
                                              <p:charRg st="148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172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507">
                                            <p:txEl>
                                              <p:charRg st="172" end="1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507">
                                            <p:txEl>
                                              <p:charRg st="172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507">
                                            <p:txEl>
                                              <p:charRg st="172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186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507">
                                            <p:txEl>
                                              <p:charRg st="186" end="2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507">
                                            <p:txEl>
                                              <p:charRg st="186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507">
                                            <p:txEl>
                                              <p:charRg st="186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209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507">
                                            <p:txEl>
                                              <p:charRg st="209" end="2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507">
                                            <p:txEl>
                                              <p:charRg st="209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507">
                                            <p:txEl>
                                              <p:charRg st="209" end="2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charRg st="223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507">
                                            <p:txEl>
                                              <p:charRg st="223" end="2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507">
                                            <p:txEl>
                                              <p:charRg st="223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507">
                                            <p:txEl>
                                              <p:charRg st="223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855" y="260350"/>
            <a:ext cx="7644130" cy="58547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124" name="组合 42"/>
          <p:cNvGrpSpPr/>
          <p:nvPr/>
        </p:nvGrpSpPr>
        <p:grpSpPr>
          <a:xfrm>
            <a:off x="1003300" y="1233488"/>
            <a:ext cx="7240588" cy="679450"/>
            <a:chOff x="0" y="0"/>
            <a:chExt cx="7241884" cy="678766"/>
          </a:xfrm>
        </p:grpSpPr>
        <p:grpSp>
          <p:nvGrpSpPr>
            <p:cNvPr id="5165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7" name="矩形 4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8" name="椭圆 5"/>
              <p:cNvGrpSpPr/>
              <p:nvPr/>
            </p:nvGrpSpPr>
            <p:grpSpPr>
              <a:xfrm>
                <a:off x="104341" y="54601"/>
                <a:ext cx="308736" cy="335441"/>
                <a:chOff x="0" y="0"/>
                <a:chExt cx="548640" cy="505968"/>
              </a:xfrm>
            </p:grpSpPr>
            <p:pic>
              <p:nvPicPr>
                <p:cNvPr id="5170" name="椭圆 5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71" name="Text Box 9"/>
                <p:cNvSpPr txBox="1"/>
                <p:nvPr/>
              </p:nvSpPr>
              <p:spPr>
                <a:xfrm>
                  <a:off x="83789" y="77142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3" name="TextBox 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图的定义与基本术语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66" name="TextBox 2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5" name="组合 41"/>
          <p:cNvGrpSpPr/>
          <p:nvPr/>
        </p:nvGrpSpPr>
        <p:grpSpPr>
          <a:xfrm>
            <a:off x="1003300" y="1953895"/>
            <a:ext cx="7240588" cy="679450"/>
            <a:chOff x="0" y="0"/>
            <a:chExt cx="7241884" cy="678766"/>
          </a:xfrm>
        </p:grpSpPr>
        <p:grpSp>
          <p:nvGrpSpPr>
            <p:cNvPr id="5158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0" name="矩形 2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1" name="椭圆 26"/>
              <p:cNvGrpSpPr/>
              <p:nvPr/>
            </p:nvGrpSpPr>
            <p:grpSpPr>
              <a:xfrm>
                <a:off x="104341" y="54812"/>
                <a:ext cx="308736" cy="335441"/>
                <a:chOff x="0" y="0"/>
                <a:chExt cx="548640" cy="505968"/>
              </a:xfrm>
            </p:grpSpPr>
            <p:pic>
              <p:nvPicPr>
                <p:cNvPr id="5163" name="椭圆 26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64" name="Text Box 17"/>
                <p:cNvSpPr txBox="1"/>
                <p:nvPr/>
              </p:nvSpPr>
              <p:spPr>
                <a:xfrm>
                  <a:off x="83789" y="76824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4" name="TextBox 2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案例引入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9" name="TextBox 2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6" name="组合 40"/>
          <p:cNvGrpSpPr/>
          <p:nvPr/>
        </p:nvGrpSpPr>
        <p:grpSpPr>
          <a:xfrm>
            <a:off x="1003300" y="2674303"/>
            <a:ext cx="7240588" cy="679450"/>
            <a:chOff x="0" y="0"/>
            <a:chExt cx="7241884" cy="678766"/>
          </a:xfrm>
        </p:grpSpPr>
        <p:grpSp>
          <p:nvGrpSpPr>
            <p:cNvPr id="5151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53" name="矩形 30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54" name="椭圆 31"/>
              <p:cNvGrpSpPr/>
              <p:nvPr/>
            </p:nvGrpSpPr>
            <p:grpSpPr>
              <a:xfrm>
                <a:off x="104341" y="55022"/>
                <a:ext cx="308736" cy="335441"/>
                <a:chOff x="0" y="0"/>
                <a:chExt cx="548640" cy="505968"/>
              </a:xfrm>
            </p:grpSpPr>
            <p:pic>
              <p:nvPicPr>
                <p:cNvPr id="5156" name="椭圆 31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7" name="Text Box 25"/>
                <p:cNvSpPr txBox="1"/>
                <p:nvPr/>
              </p:nvSpPr>
              <p:spPr>
                <a:xfrm>
                  <a:off x="83789" y="76507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5" name="TextBox 32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图的类型定义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2" name="TextBox 3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7" name="组合 39"/>
          <p:cNvGrpSpPr/>
          <p:nvPr/>
        </p:nvGrpSpPr>
        <p:grpSpPr>
          <a:xfrm>
            <a:off x="1003300" y="3394710"/>
            <a:ext cx="7240588" cy="679450"/>
            <a:chOff x="0" y="0"/>
            <a:chExt cx="7241884" cy="678766"/>
          </a:xfrm>
        </p:grpSpPr>
        <p:grpSp>
          <p:nvGrpSpPr>
            <p:cNvPr id="5144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46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7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9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0" name="Text Box 33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6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图的存储结构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45" name="TextBox 3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8" name="组合 39"/>
          <p:cNvGrpSpPr/>
          <p:nvPr/>
        </p:nvGrpSpPr>
        <p:grpSpPr>
          <a:xfrm>
            <a:off x="1003300" y="4115118"/>
            <a:ext cx="7240588" cy="679450"/>
            <a:chOff x="0" y="0"/>
            <a:chExt cx="7241884" cy="678766"/>
          </a:xfrm>
        </p:grpSpPr>
        <p:grpSp>
          <p:nvGrpSpPr>
            <p:cNvPr id="5137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9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0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2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43" name="Text Box 41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7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图的遍历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8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9" name="组合 39"/>
          <p:cNvGrpSpPr/>
          <p:nvPr/>
        </p:nvGrpSpPr>
        <p:grpSpPr>
          <a:xfrm>
            <a:off x="1003300" y="4835525"/>
            <a:ext cx="7240588" cy="679450"/>
            <a:chOff x="0" y="0"/>
            <a:chExt cx="7241884" cy="678766"/>
          </a:xfrm>
        </p:grpSpPr>
        <p:grpSp>
          <p:nvGrpSpPr>
            <p:cNvPr id="5130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2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33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35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36" name="Text Box 49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8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图的应用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1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39"/>
          <p:cNvGrpSpPr/>
          <p:nvPr/>
        </p:nvGrpSpPr>
        <p:grpSpPr>
          <a:xfrm>
            <a:off x="995680" y="5545455"/>
            <a:ext cx="7240588" cy="679450"/>
            <a:chOff x="0" y="0"/>
            <a:chExt cx="7241884" cy="678766"/>
          </a:xfrm>
        </p:grpSpPr>
        <p:grpSp>
          <p:nvGrpSpPr>
            <p:cNvPr id="9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10" name="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11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12" name="椭圆 36"/>
                <p:cNvPicPr/>
                <p:nvPr>
                  <p:custDataLst>
                    <p:tags r:id="rId4"/>
                  </p:custDataLst>
                </p:nvPr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" name="Text Box 49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14" name="TextBox 3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案例分析与实现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5" name="TextBox 38"/>
            <p:cNvSpPr txBox="1"/>
            <p:nvPr>
              <p:custDataLst>
                <p:tags r:id="rId7"/>
              </p:custDataLst>
            </p:nvPr>
          </p:nvSpPr>
          <p:spPr>
            <a:xfrm>
              <a:off x="185771" y="114185"/>
              <a:ext cx="574778" cy="4599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Rounded Rectangle 14"/>
          <p:cNvGrpSpPr/>
          <p:nvPr/>
        </p:nvGrpSpPr>
        <p:grpSpPr>
          <a:xfrm>
            <a:off x="901700" y="2181225"/>
            <a:ext cx="7413625" cy="701675"/>
            <a:chOff x="0" y="0"/>
            <a:chExt cx="4670" cy="442"/>
          </a:xfrm>
        </p:grpSpPr>
        <p:pic>
          <p:nvPicPr>
            <p:cNvPr id="23572" name="Rounded Rectangle 14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4670" cy="44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73" name="Text Box 43"/>
            <p:cNvSpPr txBox="1"/>
            <p:nvPr/>
          </p:nvSpPr>
          <p:spPr>
            <a:xfrm>
              <a:off x="25" y="26"/>
              <a:ext cx="4619" cy="389"/>
            </a:xfrm>
            <a:prstGeom prst="rect">
              <a:avLst/>
            </a:prstGeom>
            <a:noFill/>
            <a:ln w="9525">
              <a:noFill/>
            </a:ln>
          </p:spPr>
          <p:txBody>
            <a:bodyPr tIns="45711" rIns="91420" bIns="45711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285750" lvl="0" indent="-285750" algn="ctr" defTabSz="913130" eaLnBrk="1" hangingPunct="1">
                <a:lnSpc>
                  <a:spcPct val="90000"/>
                </a:lnSpc>
                <a:spcBef>
                  <a:spcPct val="20000"/>
                </a:spcBef>
                <a:buSzPct val="60000"/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1 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数组表示法</a:t>
              </a:r>
              <a:endPara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17" name="Rounded Rectangle 14"/>
          <p:cNvGrpSpPr/>
          <p:nvPr/>
        </p:nvGrpSpPr>
        <p:grpSpPr>
          <a:xfrm>
            <a:off x="898525" y="2833370"/>
            <a:ext cx="7416800" cy="714375"/>
            <a:chOff x="0" y="0"/>
            <a:chExt cx="6962" cy="330"/>
          </a:xfrm>
        </p:grpSpPr>
        <p:pic>
          <p:nvPicPr>
            <p:cNvPr id="23570" name="Rounded Rectangle 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62" cy="3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71" name="Text Box 40"/>
            <p:cNvSpPr txBox="1"/>
            <p:nvPr/>
          </p:nvSpPr>
          <p:spPr>
            <a:xfrm>
              <a:off x="24" y="21"/>
              <a:ext cx="6916" cy="285"/>
            </a:xfrm>
            <a:prstGeom prst="rect">
              <a:avLst/>
            </a:prstGeom>
            <a:noFill/>
            <a:ln w="9525">
              <a:noFill/>
            </a:ln>
          </p:spPr>
          <p:txBody>
            <a:bodyPr tIns="45711" rIns="91420" bIns="45711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285750" lvl="0" indent="-285750" algn="ctr" defTabSz="913130" eaLnBrk="1" hangingPunct="1">
                <a:lnSpc>
                  <a:spcPct val="90000"/>
                </a:lnSpc>
                <a:spcBef>
                  <a:spcPct val="20000"/>
                </a:spcBef>
                <a:buSzPct val="60000"/>
                <a:buNone/>
              </a:pPr>
              <a:r>
                <a:rPr lang="en-US" altLang="zh-CN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2 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邻接表</a:t>
              </a:r>
              <a:endPara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18" name="Rounded Rectangle 14"/>
          <p:cNvGrpSpPr/>
          <p:nvPr/>
        </p:nvGrpSpPr>
        <p:grpSpPr>
          <a:xfrm>
            <a:off x="900113" y="3481388"/>
            <a:ext cx="7416800" cy="714375"/>
            <a:chOff x="0" y="0"/>
            <a:chExt cx="6962" cy="330"/>
          </a:xfrm>
        </p:grpSpPr>
        <p:pic>
          <p:nvPicPr>
            <p:cNvPr id="23568" name="Rounded Rectangle 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62" cy="3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9" name="Text Box 43"/>
            <p:cNvSpPr txBox="1"/>
            <p:nvPr/>
          </p:nvSpPr>
          <p:spPr>
            <a:xfrm>
              <a:off x="24" y="21"/>
              <a:ext cx="6916" cy="285"/>
            </a:xfrm>
            <a:prstGeom prst="rect">
              <a:avLst/>
            </a:prstGeom>
            <a:noFill/>
            <a:ln w="9525">
              <a:noFill/>
            </a:ln>
          </p:spPr>
          <p:txBody>
            <a:bodyPr tIns="45711" rIns="91420" bIns="45711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285750" lvl="0" indent="-285750" algn="ctr" defTabSz="913130"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3 </a:t>
              </a: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十字链表</a:t>
              </a:r>
              <a:endPara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19" name="Rounded Rectangle 14"/>
          <p:cNvGrpSpPr/>
          <p:nvPr/>
        </p:nvGrpSpPr>
        <p:grpSpPr>
          <a:xfrm>
            <a:off x="900113" y="4136708"/>
            <a:ext cx="7416800" cy="714375"/>
            <a:chOff x="0" y="0"/>
            <a:chExt cx="6962" cy="330"/>
          </a:xfrm>
        </p:grpSpPr>
        <p:pic>
          <p:nvPicPr>
            <p:cNvPr id="23566" name="Rounded Rectangle 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62" cy="3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3567" name="Text Box 46"/>
            <p:cNvSpPr txBox="1"/>
            <p:nvPr/>
          </p:nvSpPr>
          <p:spPr>
            <a:xfrm>
              <a:off x="24" y="21"/>
              <a:ext cx="6916" cy="285"/>
            </a:xfrm>
            <a:prstGeom prst="rect">
              <a:avLst/>
            </a:prstGeom>
            <a:noFill/>
            <a:ln w="9525">
              <a:noFill/>
            </a:ln>
          </p:spPr>
          <p:txBody>
            <a:bodyPr tIns="45711" rIns="91420" bIns="45711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285750" lvl="0" indent="-285750" algn="ctr" defTabSz="913130"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4 </a:t>
              </a:r>
              <a:r>
                <a:rPr lang="zh-CN" alt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邻接多重表</a:t>
              </a:r>
              <a:endPara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custDataLst>
              <p:tags r:id="rId3"/>
            </p:custDataLst>
          </p:nvPr>
        </p:nvSpPr>
        <p:spPr>
          <a:xfrm>
            <a:off x="744855" y="260350"/>
            <a:ext cx="7644130" cy="5854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127" name="组合 39"/>
          <p:cNvGrpSpPr/>
          <p:nvPr/>
        </p:nvGrpSpPr>
        <p:grpSpPr>
          <a:xfrm>
            <a:off x="1003300" y="1313815"/>
            <a:ext cx="7240588" cy="679450"/>
            <a:chOff x="0" y="0"/>
            <a:chExt cx="7241884" cy="678766"/>
          </a:xfrm>
        </p:grpSpPr>
        <p:grpSp>
          <p:nvGrpSpPr>
            <p:cNvPr id="5144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46" name="矩形 35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7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9" name="椭圆 36"/>
                <p:cNvPicPr/>
                <p:nvPr>
                  <p:custDataLst>
                    <p:tags r:id="rId5"/>
                  </p:custDataLst>
                </p:nvPr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0" name="Text Box 33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9" name="TextBox 37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图的存储结构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45" name="TextBox 38"/>
            <p:cNvSpPr txBox="1"/>
            <p:nvPr>
              <p:custDataLst>
                <p:tags r:id="rId9"/>
              </p:custDataLst>
            </p:nvPr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图的存储结构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邻接矩阵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8785225" cy="5027612"/>
          </a:xfrm>
        </p:spPr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用两个数组存放顶点本身信息和各个顶点之间的邻接关系。这个矩阵称为邻接矩阵。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(V, 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个确定的顶点，即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{v</a:t>
            </a:r>
            <a:r>
              <a:rPr lang="en-US" altLang="zh-CN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,v</a:t>
            </a:r>
            <a:r>
              <a:rPr lang="en-US" altLang="zh-CN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…, v</a:t>
            </a:r>
            <a:r>
              <a:rPr lang="en-US" altLang="zh-CN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n-1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，则表示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中各顶点相邻关系为一个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n×n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的矩阵，矩阵的元素为 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             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(i, j)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E(G)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&lt;i, j&gt;∈E(G)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其它情形 　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是带权图，则邻接矩阵定义为：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            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lang="en-US" altLang="zh-CN" b="1" baseline="-25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ij </a:t>
            </a:r>
            <a:r>
              <a:rPr lang="zh-CN" altLang="en-US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(i, j)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E(G)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&lt;i, j&gt;∈E(G)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∞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其它情形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 其中，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lang="en-US" altLang="zh-CN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表示边上的权值；∞可以为大于所有边上权的数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5604" name="Group 4"/>
          <p:cNvGrpSpPr/>
          <p:nvPr/>
        </p:nvGrpSpPr>
        <p:grpSpPr>
          <a:xfrm>
            <a:off x="756285" y="3001328"/>
            <a:ext cx="1447800" cy="762000"/>
            <a:chOff x="0" y="0"/>
            <a:chExt cx="2280" cy="1200"/>
          </a:xfrm>
        </p:grpSpPr>
        <p:sp>
          <p:nvSpPr>
            <p:cNvPr id="25608" name="AutoShape 6"/>
            <p:cNvSpPr/>
            <p:nvPr/>
          </p:nvSpPr>
          <p:spPr>
            <a:xfrm>
              <a:off x="2040" y="0"/>
              <a:ext cx="240" cy="1200"/>
            </a:xfrm>
            <a:prstGeom prst="leftBrace">
              <a:avLst>
                <a:gd name="adj1" fmla="val 41458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800" dirty="0"/>
            </a:p>
          </p:txBody>
        </p:sp>
        <p:sp>
          <p:nvSpPr>
            <p:cNvPr id="25609" name="Text Box 7"/>
            <p:cNvSpPr txBox="1"/>
            <p:nvPr/>
          </p:nvSpPr>
          <p:spPr>
            <a:xfrm>
              <a:off x="0" y="228"/>
              <a:ext cx="1962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A[i][j]</a:t>
              </a:r>
              <a:r>
                <a:rPr lang="zh-CN" altLang="en-US" b="1" dirty="0">
                  <a:latin typeface="Times New Roman" panose="02020603050405020304" pitchFamily="18" charset="0"/>
                </a:rPr>
                <a:t> </a:t>
              </a:r>
              <a:r>
                <a:rPr lang="en-US" altLang="zh-CN" b="1" dirty="0">
                  <a:latin typeface="Times New Roman" panose="02020603050405020304" pitchFamily="18" charset="0"/>
                </a:rPr>
                <a:t>= 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605" name="Group 7"/>
          <p:cNvGrpSpPr/>
          <p:nvPr/>
        </p:nvGrpSpPr>
        <p:grpSpPr>
          <a:xfrm>
            <a:off x="826135" y="4291965"/>
            <a:ext cx="1401763" cy="762000"/>
            <a:chOff x="0" y="0"/>
            <a:chExt cx="2206" cy="1200"/>
          </a:xfrm>
        </p:grpSpPr>
        <p:sp>
          <p:nvSpPr>
            <p:cNvPr id="25606" name="Text Box 9"/>
            <p:cNvSpPr txBox="1"/>
            <p:nvPr/>
          </p:nvSpPr>
          <p:spPr>
            <a:xfrm>
              <a:off x="0" y="242"/>
              <a:ext cx="2168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A[i][j]</a:t>
              </a:r>
              <a:r>
                <a:rPr lang="zh-CN" altLang="en-US" b="1" dirty="0">
                  <a:latin typeface="Times New Roman" panose="02020603050405020304" pitchFamily="18" charset="0"/>
                </a:rPr>
                <a:t> </a:t>
              </a:r>
              <a:r>
                <a:rPr lang="en-US" altLang="zh-CN" b="1" dirty="0">
                  <a:latin typeface="Times New Roman" panose="02020603050405020304" pitchFamily="18" charset="0"/>
                </a:rPr>
                <a:t>=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5607" name="AutoShape 6"/>
            <p:cNvSpPr/>
            <p:nvPr/>
          </p:nvSpPr>
          <p:spPr>
            <a:xfrm>
              <a:off x="1966" y="0"/>
              <a:ext cx="240" cy="1200"/>
            </a:xfrm>
            <a:prstGeom prst="leftBrace">
              <a:avLst>
                <a:gd name="adj1" fmla="val 41458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800" dirty="0"/>
            </a:p>
          </p:txBody>
        </p:sp>
      </p:grp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邻接矩阵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6628" name="AutoShape 60"/>
          <p:cNvSpPr/>
          <p:nvPr/>
        </p:nvSpPr>
        <p:spPr>
          <a:xfrm>
            <a:off x="4391025" y="4268788"/>
            <a:ext cx="69850" cy="1524000"/>
          </a:xfrm>
          <a:prstGeom prst="leftBracket">
            <a:avLst>
              <a:gd name="adj" fmla="val 181818"/>
            </a:avLst>
          </a:prstGeom>
          <a:noFill/>
          <a:ln w="19050" cap="rnd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dirty="0">
              <a:latin typeface="Times New Roman" panose="02020603050405020304" pitchFamily="18" charset="0"/>
            </a:endParaRPr>
          </a:p>
        </p:txBody>
      </p:sp>
      <p:sp>
        <p:nvSpPr>
          <p:cNvPr id="26629" name="AutoShape 61"/>
          <p:cNvSpPr/>
          <p:nvPr/>
        </p:nvSpPr>
        <p:spPr>
          <a:xfrm>
            <a:off x="6219825" y="4268788"/>
            <a:ext cx="69850" cy="1524000"/>
          </a:xfrm>
          <a:prstGeom prst="rightBracket">
            <a:avLst>
              <a:gd name="adj" fmla="val 181818"/>
            </a:avLst>
          </a:prstGeom>
          <a:noFill/>
          <a:ln w="19050" cap="rnd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26630" name="Group 79"/>
          <p:cNvGrpSpPr/>
          <p:nvPr/>
        </p:nvGrpSpPr>
        <p:grpSpPr>
          <a:xfrm>
            <a:off x="958850" y="4100513"/>
            <a:ext cx="1677988" cy="1685925"/>
            <a:chOff x="0" y="0"/>
            <a:chExt cx="1057" cy="1062"/>
          </a:xfrm>
        </p:grpSpPr>
        <p:sp>
          <p:nvSpPr>
            <p:cNvPr id="26693" name="Line 63"/>
            <p:cNvSpPr/>
            <p:nvPr/>
          </p:nvSpPr>
          <p:spPr>
            <a:xfrm>
              <a:off x="156" y="336"/>
              <a:ext cx="0" cy="412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26694" name="Line 64"/>
            <p:cNvSpPr/>
            <p:nvPr/>
          </p:nvSpPr>
          <p:spPr>
            <a:xfrm>
              <a:off x="290" y="919"/>
              <a:ext cx="506" cy="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26695" name="Line 65"/>
            <p:cNvSpPr/>
            <p:nvPr/>
          </p:nvSpPr>
          <p:spPr>
            <a:xfrm>
              <a:off x="290" y="165"/>
              <a:ext cx="472" cy="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26696" name="Line 66"/>
            <p:cNvSpPr/>
            <p:nvPr/>
          </p:nvSpPr>
          <p:spPr>
            <a:xfrm flipH="1" flipV="1">
              <a:off x="210" y="237"/>
              <a:ext cx="672" cy="624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26697" name="Oval 68"/>
            <p:cNvSpPr/>
            <p:nvPr/>
          </p:nvSpPr>
          <p:spPr>
            <a:xfrm>
              <a:off x="0" y="0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698" name="Oval 71"/>
            <p:cNvSpPr/>
            <p:nvPr/>
          </p:nvSpPr>
          <p:spPr>
            <a:xfrm>
              <a:off x="768" y="2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699" name="Oval 74"/>
            <p:cNvSpPr/>
            <p:nvPr/>
          </p:nvSpPr>
          <p:spPr>
            <a:xfrm>
              <a:off x="0" y="768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700" name="Oval 77"/>
            <p:cNvSpPr/>
            <p:nvPr/>
          </p:nvSpPr>
          <p:spPr>
            <a:xfrm>
              <a:off x="768" y="768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28679" name="表格 28678"/>
          <p:cNvGraphicFramePr>
            <a:graphicFrameLocks noGrp="1"/>
          </p:cNvGraphicFramePr>
          <p:nvPr/>
        </p:nvGraphicFramePr>
        <p:xfrm>
          <a:off x="4500563" y="4292600"/>
          <a:ext cx="1662113" cy="1466850"/>
        </p:xfrm>
        <a:graphic>
          <a:graphicData uri="http://schemas.openxmlformats.org/drawingml/2006/table">
            <a:tbl>
              <a:tblPr/>
              <a:tblGrid>
                <a:gridCol w="415925"/>
                <a:gridCol w="415925"/>
                <a:gridCol w="414337"/>
                <a:gridCol w="415925"/>
              </a:tblGrid>
              <a:tr h="3658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6648" name="Group 211"/>
          <p:cNvGrpSpPr/>
          <p:nvPr/>
        </p:nvGrpSpPr>
        <p:grpSpPr>
          <a:xfrm>
            <a:off x="928688" y="1714500"/>
            <a:ext cx="1604962" cy="1614488"/>
            <a:chOff x="0" y="0"/>
            <a:chExt cx="1011" cy="1017"/>
          </a:xfrm>
        </p:grpSpPr>
        <p:grpSp>
          <p:nvGrpSpPr>
            <p:cNvPr id="26681" name="Group 189"/>
            <p:cNvGrpSpPr/>
            <p:nvPr/>
          </p:nvGrpSpPr>
          <p:grpSpPr>
            <a:xfrm>
              <a:off x="114" y="144"/>
              <a:ext cx="783" cy="658"/>
              <a:chOff x="0" y="0"/>
              <a:chExt cx="783" cy="658"/>
            </a:xfrm>
          </p:grpSpPr>
          <p:sp>
            <p:nvSpPr>
              <p:cNvPr id="26687" name="Line 190"/>
              <p:cNvSpPr/>
              <p:nvPr/>
            </p:nvSpPr>
            <p:spPr>
              <a:xfrm>
                <a:off x="0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88" name="Line 191"/>
              <p:cNvSpPr/>
              <p:nvPr/>
            </p:nvSpPr>
            <p:spPr>
              <a:xfrm>
                <a:off x="171" y="0"/>
                <a:ext cx="476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89" name="Line 192"/>
              <p:cNvSpPr/>
              <p:nvPr/>
            </p:nvSpPr>
            <p:spPr>
              <a:xfrm>
                <a:off x="783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90" name="Line 193"/>
              <p:cNvSpPr/>
              <p:nvPr/>
            </p:nvSpPr>
            <p:spPr>
              <a:xfrm flipH="1">
                <a:off x="136" y="485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91" name="Line 194"/>
              <p:cNvSpPr/>
              <p:nvPr/>
            </p:nvSpPr>
            <p:spPr>
              <a:xfrm flipH="1">
                <a:off x="511" y="139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6692" name="Line 195"/>
              <p:cNvSpPr/>
              <p:nvPr/>
            </p:nvSpPr>
            <p:spPr>
              <a:xfrm>
                <a:off x="498" y="508"/>
                <a:ext cx="149" cy="147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6682" name="Oval 197"/>
            <p:cNvSpPr/>
            <p:nvPr/>
          </p:nvSpPr>
          <p:spPr>
            <a:xfrm>
              <a:off x="2" y="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683" name="Oval 200"/>
            <p:cNvSpPr/>
            <p:nvPr/>
          </p:nvSpPr>
          <p:spPr>
            <a:xfrm>
              <a:off x="720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V5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684" name="Oval 203"/>
            <p:cNvSpPr/>
            <p:nvPr/>
          </p:nvSpPr>
          <p:spPr>
            <a:xfrm>
              <a:off x="0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685" name="Oval 206"/>
            <p:cNvSpPr/>
            <p:nvPr/>
          </p:nvSpPr>
          <p:spPr>
            <a:xfrm>
              <a:off x="716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686" name="Oval 209"/>
            <p:cNvSpPr/>
            <p:nvPr/>
          </p:nvSpPr>
          <p:spPr>
            <a:xfrm>
              <a:off x="354" y="384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28697" name="表格 28696"/>
          <p:cNvGraphicFramePr>
            <a:graphicFrameLocks noGrp="1"/>
          </p:cNvGraphicFramePr>
          <p:nvPr/>
        </p:nvGraphicFramePr>
        <p:xfrm>
          <a:off x="4178300" y="1725613"/>
          <a:ext cx="2286000" cy="1830388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  <a:gridCol w="457200"/>
                <a:gridCol w="457200"/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5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5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AutoShape 302"/>
          <p:cNvSpPr/>
          <p:nvPr/>
        </p:nvSpPr>
        <p:spPr>
          <a:xfrm>
            <a:off x="4178300" y="1671638"/>
            <a:ext cx="76200" cy="1828800"/>
          </a:xfrm>
          <a:prstGeom prst="leftBracket">
            <a:avLst>
              <a:gd name="adj" fmla="val 200000"/>
            </a:avLst>
          </a:prstGeom>
          <a:noFill/>
          <a:ln w="19050" cap="rnd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800" dirty="0"/>
          </a:p>
        </p:txBody>
      </p:sp>
      <p:sp>
        <p:nvSpPr>
          <p:cNvPr id="3" name="AutoShape 303"/>
          <p:cNvSpPr/>
          <p:nvPr/>
        </p:nvSpPr>
        <p:spPr>
          <a:xfrm>
            <a:off x="6383338" y="1671638"/>
            <a:ext cx="74612" cy="1828800"/>
          </a:xfrm>
          <a:prstGeom prst="rightBracket">
            <a:avLst>
              <a:gd name="adj" fmla="val 204256"/>
            </a:avLst>
          </a:prstGeom>
          <a:noFill/>
          <a:ln w="19050" cap="rnd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800" dirty="0"/>
          </a:p>
        </p:txBody>
      </p:sp>
      <p:sp>
        <p:nvSpPr>
          <p:cNvPr id="5" name="文本框 1"/>
          <p:cNvSpPr txBox="1"/>
          <p:nvPr/>
        </p:nvSpPr>
        <p:spPr>
          <a:xfrm>
            <a:off x="3927475" y="1273175"/>
            <a:ext cx="28098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3911600" y="3840163"/>
            <a:ext cx="28321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3"/>
          <p:cNvSpPr txBox="1"/>
          <p:nvPr/>
        </p:nvSpPr>
        <p:spPr>
          <a:xfrm>
            <a:off x="3479800" y="1687513"/>
            <a:ext cx="874713" cy="1938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3624263" y="4248150"/>
            <a:ext cx="874712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ldLvl="0" animBg="1"/>
      <p:bldP spid="26629" grpId="0" bldLvl="0" animBg="1"/>
      <p:bldP spid="2" grpId="0" bldLvl="0" animBg="1"/>
      <p:bldP spid="3" grpId="0" bldLvl="0" animBg="1"/>
      <p:bldP spid="5" grpId="0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邻接矩阵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7652" name="Group 325"/>
          <p:cNvGrpSpPr/>
          <p:nvPr/>
        </p:nvGrpSpPr>
        <p:grpSpPr>
          <a:xfrm>
            <a:off x="887413" y="1844675"/>
            <a:ext cx="2373312" cy="1817688"/>
            <a:chOff x="0" y="0"/>
            <a:chExt cx="1495" cy="1145"/>
          </a:xfrm>
        </p:grpSpPr>
        <p:sp>
          <p:nvSpPr>
            <p:cNvPr id="27683" name="Line 318"/>
            <p:cNvSpPr/>
            <p:nvPr/>
          </p:nvSpPr>
          <p:spPr>
            <a:xfrm>
              <a:off x="96" y="240"/>
              <a:ext cx="768" cy="72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84" name="Line 306"/>
            <p:cNvSpPr/>
            <p:nvPr/>
          </p:nvSpPr>
          <p:spPr>
            <a:xfrm flipH="1">
              <a:off x="819" y="324"/>
              <a:ext cx="17" cy="523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85" name="Line 307"/>
            <p:cNvSpPr/>
            <p:nvPr/>
          </p:nvSpPr>
          <p:spPr>
            <a:xfrm>
              <a:off x="192" y="244"/>
              <a:ext cx="487" cy="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86" name="Line 308"/>
            <p:cNvSpPr/>
            <p:nvPr/>
          </p:nvSpPr>
          <p:spPr>
            <a:xfrm>
              <a:off x="146" y="384"/>
              <a:ext cx="0" cy="415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87" name="Line 309"/>
            <p:cNvSpPr/>
            <p:nvPr/>
          </p:nvSpPr>
          <p:spPr>
            <a:xfrm flipH="1" flipV="1">
              <a:off x="144" y="912"/>
              <a:ext cx="720" cy="19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88" name="Line 310"/>
            <p:cNvSpPr/>
            <p:nvPr/>
          </p:nvSpPr>
          <p:spPr>
            <a:xfrm flipH="1">
              <a:off x="816" y="624"/>
              <a:ext cx="576" cy="336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89" name="Line 311"/>
            <p:cNvSpPr/>
            <p:nvPr/>
          </p:nvSpPr>
          <p:spPr>
            <a:xfrm>
              <a:off x="960" y="288"/>
              <a:ext cx="432" cy="288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7690" name="Oval 312"/>
            <p:cNvSpPr/>
            <p:nvPr/>
          </p:nvSpPr>
          <p:spPr>
            <a:xfrm>
              <a:off x="2" y="98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691" name="Oval 313"/>
            <p:cNvSpPr/>
            <p:nvPr/>
          </p:nvSpPr>
          <p:spPr>
            <a:xfrm>
              <a:off x="675" y="768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692" name="Oval 314"/>
            <p:cNvSpPr/>
            <p:nvPr/>
          </p:nvSpPr>
          <p:spPr>
            <a:xfrm>
              <a:off x="2" y="768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693" name="Oval 315"/>
            <p:cNvSpPr/>
            <p:nvPr/>
          </p:nvSpPr>
          <p:spPr>
            <a:xfrm>
              <a:off x="672" y="97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694" name="Oval 316"/>
            <p:cNvSpPr/>
            <p:nvPr/>
          </p:nvSpPr>
          <p:spPr>
            <a:xfrm>
              <a:off x="1200" y="452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V5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695" name="Rectangle 317"/>
            <p:cNvSpPr/>
            <p:nvPr/>
          </p:nvSpPr>
          <p:spPr>
            <a:xfrm>
              <a:off x="864" y="432"/>
              <a:ext cx="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8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7696" name="Rectangle 319"/>
            <p:cNvSpPr/>
            <p:nvPr/>
          </p:nvSpPr>
          <p:spPr>
            <a:xfrm>
              <a:off x="432" y="0"/>
              <a:ext cx="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5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7697" name="Rectangle 320"/>
            <p:cNvSpPr/>
            <p:nvPr/>
          </p:nvSpPr>
          <p:spPr>
            <a:xfrm>
              <a:off x="480" y="384"/>
              <a:ext cx="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6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7698" name="Rectangle 321"/>
            <p:cNvSpPr/>
            <p:nvPr/>
          </p:nvSpPr>
          <p:spPr>
            <a:xfrm>
              <a:off x="1104" y="144"/>
              <a:ext cx="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7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7699" name="Rectangle 322"/>
            <p:cNvSpPr/>
            <p:nvPr/>
          </p:nvSpPr>
          <p:spPr>
            <a:xfrm>
              <a:off x="1104" y="778"/>
              <a:ext cx="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9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7700" name="Rectangle 323"/>
            <p:cNvSpPr/>
            <p:nvPr/>
          </p:nvSpPr>
          <p:spPr>
            <a:xfrm>
              <a:off x="0" y="480"/>
              <a:ext cx="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3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7701" name="Rectangle 324"/>
            <p:cNvSpPr/>
            <p:nvPr/>
          </p:nvSpPr>
          <p:spPr>
            <a:xfrm>
              <a:off x="432" y="912"/>
              <a:ext cx="9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4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29701" name="表格 29700"/>
          <p:cNvGraphicFramePr>
            <a:graphicFrameLocks noGrp="1"/>
          </p:cNvGraphicFramePr>
          <p:nvPr/>
        </p:nvGraphicFramePr>
        <p:xfrm>
          <a:off x="4786313" y="2235200"/>
          <a:ext cx="2286000" cy="1830390"/>
        </p:xfrm>
        <a:graphic>
          <a:graphicData uri="http://schemas.openxmlformats.org/drawingml/2006/table">
            <a:tbl>
              <a:tblPr/>
              <a:tblGrid>
                <a:gridCol w="433387"/>
                <a:gridCol w="481013"/>
                <a:gridCol w="457200"/>
                <a:gridCol w="428625"/>
                <a:gridCol w="485775"/>
              </a:tblGrid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Wingdings" panose="05000000000000000000" pitchFamily="2" charset="2"/>
                        </a:rPr>
                        <a:t>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5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Wingdings" panose="05000000000000000000" pitchFamily="2" charset="2"/>
                        </a:rPr>
                        <a:t>3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Wingdings" panose="05000000000000000000" pitchFamily="2" charset="2"/>
                        </a:rPr>
                        <a:t>6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4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9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5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sym typeface="Wingdings" panose="05000000000000000000" pitchFamily="2" charset="2"/>
                        </a:rPr>
                        <a:t>5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8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7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9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7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AutoShape 372"/>
          <p:cNvSpPr/>
          <p:nvPr/>
        </p:nvSpPr>
        <p:spPr>
          <a:xfrm>
            <a:off x="4786313" y="2203450"/>
            <a:ext cx="76200" cy="1828800"/>
          </a:xfrm>
          <a:prstGeom prst="leftBracket">
            <a:avLst>
              <a:gd name="adj" fmla="val 200000"/>
            </a:avLst>
          </a:prstGeom>
          <a:noFill/>
          <a:ln w="19050" cap="rnd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800" dirty="0"/>
          </a:p>
        </p:txBody>
      </p:sp>
      <p:sp>
        <p:nvSpPr>
          <p:cNvPr id="3" name="AutoShape 373"/>
          <p:cNvSpPr/>
          <p:nvPr/>
        </p:nvSpPr>
        <p:spPr>
          <a:xfrm>
            <a:off x="7015163" y="2203450"/>
            <a:ext cx="74612" cy="1828800"/>
          </a:xfrm>
          <a:prstGeom prst="rightBracket">
            <a:avLst>
              <a:gd name="adj" fmla="val 204256"/>
            </a:avLst>
          </a:prstGeom>
          <a:noFill/>
          <a:ln w="19050" cap="rnd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800" dirty="0"/>
          </a:p>
        </p:txBody>
      </p:sp>
      <p:sp>
        <p:nvSpPr>
          <p:cNvPr id="4" name="文本框 1"/>
          <p:cNvSpPr txBox="1"/>
          <p:nvPr/>
        </p:nvSpPr>
        <p:spPr>
          <a:xfrm>
            <a:off x="4502150" y="1774825"/>
            <a:ext cx="28082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4054475" y="2189163"/>
            <a:ext cx="874713" cy="1938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本章目标</a:t>
            </a:r>
            <a:endParaRPr kumimoji="0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5" name="矩形 24"/>
          <p:cNvSpPr/>
          <p:nvPr>
            <p:custDataLst>
              <p:tags r:id="rId1"/>
            </p:custDataLst>
          </p:nvPr>
        </p:nvSpPr>
        <p:spPr>
          <a:xfrm>
            <a:off x="1061085" y="1344930"/>
            <a:ext cx="7832725" cy="31997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掌握：图的基本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概念及相关术语和性质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熟练掌握：图的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邻接矩阵和邻接表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两种存储表示方法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熟练掌握：图的两种遍历方法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DFS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和</a:t>
            </a:r>
            <a:r>
              <a:rPr kumimoji="1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BFS</a:t>
            </a:r>
            <a:endParaRPr kumimoji="1" lang="en-US" altLang="zh-CN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熟练掌握：最短路算法（</a:t>
            </a:r>
            <a:r>
              <a:rPr kumimoji="1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Dijkstra</a:t>
            </a:r>
            <a:r>
              <a:rPr kumimoji="1" lang="zh-CN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kumimoji="1" lang="en-US" altLang="zh-CN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Floyd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）、</a:t>
            </a:r>
            <a:r>
              <a:rPr kumimoji="1" lang="zh-CN" altLang="en-US" sz="24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构造最小生成树的两种算法（</a:t>
            </a:r>
            <a:r>
              <a:rPr kumimoji="1" lang="en-US" altLang="zh-CN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Prim</a:t>
            </a:r>
            <a:r>
              <a:rPr kumimoji="1" lang="zh-CN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、</a:t>
            </a:r>
            <a:r>
              <a:rPr kumimoji="1" lang="en-US" altLang="zh-CN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Kruskal</a:t>
            </a:r>
            <a:r>
              <a:rPr kumimoji="1" lang="zh-CN" altLang="en-US" sz="24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rPr>
              <a:t>）、拓扑排序方法、求解关键路径的方法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18439" name="组合 28"/>
          <p:cNvGrpSpPr/>
          <p:nvPr/>
        </p:nvGrpSpPr>
        <p:grpSpPr>
          <a:xfrm>
            <a:off x="454343" y="1352159"/>
            <a:ext cx="614503" cy="631855"/>
            <a:chOff x="6242320" y="1115310"/>
            <a:chExt cx="589786" cy="606697"/>
          </a:xfrm>
        </p:grpSpPr>
        <p:sp>
          <p:nvSpPr>
            <p:cNvPr id="12310" name="TextBox 6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327934" y="1115310"/>
              <a:ext cx="447096" cy="47253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01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311" name="文本框 22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242320" y="1516532"/>
              <a:ext cx="589786" cy="2054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8440" name="组合 45"/>
          <p:cNvGrpSpPr/>
          <p:nvPr/>
        </p:nvGrpSpPr>
        <p:grpSpPr>
          <a:xfrm>
            <a:off x="454343" y="1980958"/>
            <a:ext cx="614503" cy="636810"/>
            <a:chOff x="6242320" y="2382823"/>
            <a:chExt cx="589786" cy="611906"/>
          </a:xfrm>
        </p:grpSpPr>
        <p:sp>
          <p:nvSpPr>
            <p:cNvPr id="12308" name="TextBox 6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327934" y="2382823"/>
              <a:ext cx="447096" cy="47288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309" name="文本框 23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242320" y="2789103"/>
              <a:ext cx="589786" cy="2056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8441" name="组合 48"/>
          <p:cNvGrpSpPr/>
          <p:nvPr/>
        </p:nvGrpSpPr>
        <p:grpSpPr>
          <a:xfrm>
            <a:off x="454343" y="2560770"/>
            <a:ext cx="614503" cy="625248"/>
            <a:chOff x="6242320" y="3650325"/>
            <a:chExt cx="589786" cy="600591"/>
          </a:xfrm>
        </p:grpSpPr>
        <p:sp>
          <p:nvSpPr>
            <p:cNvPr id="12306" name="TextBox 6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327934" y="3650325"/>
              <a:ext cx="447096" cy="47271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307" name="文本框 24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242320" y="4045360"/>
              <a:ext cx="589786" cy="2055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8442" name="组合 51"/>
          <p:cNvGrpSpPr/>
          <p:nvPr/>
        </p:nvGrpSpPr>
        <p:grpSpPr>
          <a:xfrm>
            <a:off x="454343" y="3159580"/>
            <a:ext cx="614503" cy="612858"/>
            <a:chOff x="6250444" y="4917065"/>
            <a:chExt cx="589786" cy="590562"/>
          </a:xfrm>
        </p:grpSpPr>
        <p:sp>
          <p:nvSpPr>
            <p:cNvPr id="12304" name="TextBox 6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326545" y="4917065"/>
              <a:ext cx="448681" cy="47422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04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305" name="文本框 25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250444" y="5301417"/>
              <a:ext cx="589786" cy="206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OPTION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邻接矩阵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67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无向图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的邻接矩阵特点：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矩阵是对称的；可压缩存储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下三角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行或第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的个数为顶点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的度；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矩阵中非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的个数的一半为图中边的数目；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很容易判断顶点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之间是否有边相连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看矩阵中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列值是否为非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有向图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的邻接矩阵特点：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矩阵不一定是对称的；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行中非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的个数为顶点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的出度；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列中非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的个数为顶点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的入度；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矩阵中非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的个数为图中弧的数目；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很容易判断顶点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是否有弧相连。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ts val="10"/>
              </a:spcBef>
              <a:spcAft>
                <a:spcPts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15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675">
                                            <p:txEl>
                                              <p:charRg st="15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37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675">
                                            <p:txEl>
                                              <p:charRg st="37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61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675">
                                            <p:txEl>
                                              <p:charRg st="61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85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charRg st="85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127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charRg st="127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142" end="1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675">
                                            <p:txEl>
                                              <p:charRg st="142" end="1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153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75">
                                            <p:txEl>
                                              <p:charRg st="153" end="1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175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675">
                                            <p:txEl>
                                              <p:charRg st="175" end="1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197" end="2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675">
                                            <p:txEl>
                                              <p:charRg st="197" end="2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charRg st="218" end="2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675">
                                            <p:txEl>
                                              <p:charRg st="218" end="2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邻接矩阵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图的邻接矩阵数据类型描述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#define MaxInt 32767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#define MVNum 100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typedef char VerTexType;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typedef int ArcType;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typedef struct {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VerTexType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vexs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[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MVNum]; 	  //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顶点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ArcType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arcs[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MVNum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][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MVNum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]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;  //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边或弧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int vexnum, arcnum;			 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顶点数，边数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400050" lvl="1" indent="0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}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AMGraph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; 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buNone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邻接矩阵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4995863" y="4725988"/>
            <a:ext cx="503237" cy="719138"/>
            <a:chOff x="0" y="0"/>
            <a:chExt cx="648072" cy="719551"/>
          </a:xfrm>
        </p:grpSpPr>
        <p:sp>
          <p:nvSpPr>
            <p:cNvPr id="31765" name="矩形 4"/>
            <p:cNvSpPr/>
            <p:nvPr/>
          </p:nvSpPr>
          <p:spPr>
            <a:xfrm>
              <a:off x="0" y="0"/>
              <a:ext cx="648072" cy="36057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766" name="矩形 5"/>
            <p:cNvSpPr/>
            <p:nvPr/>
          </p:nvSpPr>
          <p:spPr>
            <a:xfrm>
              <a:off x="0" y="360570"/>
              <a:ext cx="648072" cy="358981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1752" name="组合 7"/>
          <p:cNvPicPr/>
          <p:nvPr/>
        </p:nvPicPr>
        <p:blipFill>
          <a:blip r:embed="rId1"/>
          <a:stretch>
            <a:fillRect/>
          </a:stretch>
        </p:blipFill>
        <p:spPr>
          <a:xfrm>
            <a:off x="4949825" y="1744663"/>
            <a:ext cx="592138" cy="1731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3" name="组合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986338" y="3189288"/>
            <a:ext cx="2036762" cy="17256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1751" name="Group 79"/>
          <p:cNvGrpSpPr/>
          <p:nvPr/>
        </p:nvGrpSpPr>
        <p:grpSpPr>
          <a:xfrm>
            <a:off x="617538" y="1803400"/>
            <a:ext cx="1677987" cy="1685925"/>
            <a:chOff x="0" y="0"/>
            <a:chExt cx="1057" cy="1062"/>
          </a:xfrm>
        </p:grpSpPr>
        <p:sp>
          <p:nvSpPr>
            <p:cNvPr id="31757" name="Line 63"/>
            <p:cNvSpPr/>
            <p:nvPr/>
          </p:nvSpPr>
          <p:spPr>
            <a:xfrm flipH="1">
              <a:off x="151" y="259"/>
              <a:ext cx="5" cy="508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31758" name="Line 64"/>
            <p:cNvSpPr/>
            <p:nvPr/>
          </p:nvSpPr>
          <p:spPr>
            <a:xfrm>
              <a:off x="290" y="919"/>
              <a:ext cx="506" cy="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31759" name="Line 65"/>
            <p:cNvSpPr/>
            <p:nvPr/>
          </p:nvSpPr>
          <p:spPr>
            <a:xfrm>
              <a:off x="290" y="165"/>
              <a:ext cx="472" cy="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31760" name="Line 66"/>
            <p:cNvSpPr/>
            <p:nvPr/>
          </p:nvSpPr>
          <p:spPr>
            <a:xfrm flipH="1" flipV="1">
              <a:off x="210" y="237"/>
              <a:ext cx="672" cy="624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31761" name="Oval 68"/>
            <p:cNvSpPr/>
            <p:nvPr/>
          </p:nvSpPr>
          <p:spPr>
            <a:xfrm>
              <a:off x="0" y="0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762" name="Oval 71"/>
            <p:cNvSpPr/>
            <p:nvPr/>
          </p:nvSpPr>
          <p:spPr>
            <a:xfrm>
              <a:off x="768" y="2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763" name="Oval 74"/>
            <p:cNvSpPr/>
            <p:nvPr/>
          </p:nvSpPr>
          <p:spPr>
            <a:xfrm>
              <a:off x="0" y="768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764" name="Oval 77"/>
            <p:cNvSpPr/>
            <p:nvPr/>
          </p:nvSpPr>
          <p:spPr>
            <a:xfrm>
              <a:off x="768" y="768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圆角矩形标注 42"/>
          <p:cNvSpPr/>
          <p:nvPr/>
        </p:nvSpPr>
        <p:spPr>
          <a:xfrm>
            <a:off x="3419475" y="1792288"/>
            <a:ext cx="1081088" cy="549275"/>
          </a:xfrm>
          <a:prstGeom prst="wedgeRoundRectCallout">
            <a:avLst>
              <a:gd name="adj1" fmla="val 89481"/>
              <a:gd name="adj2" fmla="val -6005"/>
              <a:gd name="adj3" fmla="val 16667"/>
            </a:avLst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vexs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圆角矩形标注 47"/>
          <p:cNvSpPr/>
          <p:nvPr/>
        </p:nvSpPr>
        <p:spPr>
          <a:xfrm>
            <a:off x="3419475" y="2852738"/>
            <a:ext cx="1081088" cy="550862"/>
          </a:xfrm>
          <a:prstGeom prst="wedgeRoundRectCallout">
            <a:avLst>
              <a:gd name="adj1" fmla="val 92963"/>
              <a:gd name="adj2" fmla="val 55472"/>
              <a:gd name="adj3" fmla="val 16667"/>
            </a:avLst>
          </a:prstGeom>
          <a:solidFill>
            <a:srgbClr val="C6D9F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arcs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圆角矩形标注 48"/>
          <p:cNvSpPr/>
          <p:nvPr/>
        </p:nvSpPr>
        <p:spPr>
          <a:xfrm>
            <a:off x="3203575" y="4248150"/>
            <a:ext cx="1296988" cy="549275"/>
          </a:xfrm>
          <a:prstGeom prst="wedgeRoundRectCallout">
            <a:avLst>
              <a:gd name="adj1" fmla="val 94120"/>
              <a:gd name="adj2" fmla="val 57750"/>
              <a:gd name="adj3" fmla="val 16667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vexnum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圆角矩形标注 49"/>
          <p:cNvSpPr/>
          <p:nvPr/>
        </p:nvSpPr>
        <p:spPr>
          <a:xfrm>
            <a:off x="3203575" y="4941888"/>
            <a:ext cx="1304925" cy="549275"/>
          </a:xfrm>
          <a:prstGeom prst="wedgeRoundRectCallout">
            <a:avLst>
              <a:gd name="adj1" fmla="val 92963"/>
              <a:gd name="adj2" fmla="val 7657"/>
              <a:gd name="adj3" fmla="val 16667"/>
            </a:avLst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arcnum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5" grpId="0" bldLvl="0" animBg="1"/>
      <p:bldP spid="6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邻接矩阵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邻接矩阵法优点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容易实现图的操作，如：求某顶点的度、判断顶点之间是否有边（弧）、找顶点的邻接点等。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邻接矩阵法缺点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个顶点需要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n*n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个单元存储边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空间复杂度为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 对稀疏图而言尤其浪费空间。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适合存储稠密图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charRg st="8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charRg st="8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charRg st="50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771">
                                            <p:txEl>
                                              <p:charRg st="50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charRg st="58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771">
                                            <p:txEl>
                                              <p:charRg st="58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charRg st="104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771">
                                            <p:txEl>
                                              <p:charRg st="104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邻接矩阵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79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采用邻接矩阵表示法创建无向网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输入总顶点数和总边数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依次输入点的信息存入顶点表中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初始化邻接矩阵，使每个权值初始化为极大值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构造邻接矩阵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Font typeface="Wingdings" panose="05000000000000000000" pitchFamily="2" charset="2"/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15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795">
                                            <p:txEl>
                                              <p:charRg st="15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26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charRg st="26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41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795">
                                            <p:txEl>
                                              <p:charRg st="41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charRg st="62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795">
                                            <p:txEl>
                                              <p:charRg st="62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邻接矩阵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>
          <a:xfrm>
            <a:off x="179705" y="1099820"/>
            <a:ext cx="8785225" cy="5496560"/>
          </a:xfrm>
        </p:spPr>
        <p:txBody>
          <a:bodyPr vert="horz" wrap="square" lIns="91440" tIns="45720" rIns="91440" bIns="45720" anchor="t" anchorCtr="0"/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Status CreateUDN(AMGraph &amp;G){</a:t>
            </a:r>
            <a:r>
              <a:rPr lang="en-US" altLang="zh-CN" sz="20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采用邻接矩阵表示法，创建无向网</a:t>
            </a:r>
            <a:r>
              <a:rPr lang="en-US" altLang="zh-CN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G </a:t>
            </a:r>
            <a:endParaRPr lang="en-US" altLang="zh-CN" sz="2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cin&gt;&gt;G.vexnum&gt;&gt;G.arcnum; 	</a:t>
            </a:r>
            <a:endParaRPr lang="zh-CN" altLang="en-US" sz="2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for(i = 0; i&lt;G.vexnum; ++i)    </a:t>
            </a:r>
            <a:endParaRPr lang="en-US" altLang="zh-CN" sz="2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	cin&gt;&gt;G.vexs[i];                        </a:t>
            </a:r>
            <a:endParaRPr lang="zh-CN" altLang="en-US" sz="2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for(i = 0; i&lt;G.vexnum; ++i)   </a:t>
            </a:r>
            <a:r>
              <a:rPr lang="en-US" altLang="zh-CN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初始化邻接矩阵，边的权值均置为极大值</a:t>
            </a: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	for(j = 0; j&lt;G.vexnum;++j)   </a:t>
            </a:r>
            <a:endParaRPr lang="en-US" altLang="zh-CN" sz="2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  		G.arcs[i][j] = MaxInt;   </a:t>
            </a:r>
            <a:endParaRPr lang="en-US" altLang="zh-CN" sz="2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for(k=0; k&lt;G.arcnum; ++k){ 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构造邻接矩阵</a:t>
            </a:r>
            <a:r>
              <a:rPr lang="zh-CN" altLang="en-US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2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	cin&gt;&gt;v1&gt;&gt;v2&gt;&gt;w; </a:t>
            </a:r>
            <a:r>
              <a:rPr lang="zh-CN" altLang="en-US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2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	i=LocateVex(G, v1);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确定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v1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在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中的位置</a:t>
            </a:r>
            <a:endParaRPr lang="en-US" altLang="zh-CN" sz="2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	j=LocateVex(G, v2); </a:t>
            </a:r>
            <a:endParaRPr lang="en-US" altLang="zh-CN" sz="2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	G.arcs[i][j] = w;       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边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&lt;v1, v2&gt;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的权值为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w </a:t>
            </a:r>
            <a:endParaRPr lang="en-US" altLang="zh-CN" sz="2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 	G.arcs[j][i] = w;       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//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边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&lt;v2, v1&gt;</a:t>
            </a:r>
            <a:r>
              <a:rPr lang="zh-CN" altLang="en-US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的权值为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zh-CN" sz="2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}</a:t>
            </a:r>
            <a:endParaRPr lang="en-US" altLang="zh-CN" sz="2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 return OK; </a:t>
            </a:r>
            <a:endParaRPr lang="en-US" altLang="zh-CN" sz="22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b="1" dirty="0">
                <a:latin typeface="Times New Roman" panose="02020603050405020304" pitchFamily="18" charset="0"/>
                <a:sym typeface="Symbol" panose="05050102010706020507" pitchFamily="18" charset="2"/>
              </a:rPr>
              <a:t>}</a:t>
            </a:r>
            <a:endParaRPr lang="zh-CN" altLang="en-US" sz="22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6492240" y="3284855"/>
          <a:ext cx="2566035" cy="2823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4655820" imgH="4556760" progId="Paint.Picture">
                  <p:embed/>
                </p:oleObj>
              </mc:Choice>
              <mc:Fallback>
                <p:oleObj name="" r:id="rId2" imgW="4655820" imgH="455676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2240" y="3284855"/>
                        <a:ext cx="2566035" cy="282321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邻接矩阵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8785225" cy="5470525"/>
          </a:xfrm>
        </p:spPr>
        <p:txBody>
          <a:bodyPr vert="horz" wrap="square" lIns="91440" tIns="45720" rIns="91440" bIns="45720" anchor="t" anchorCtr="0"/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int LocateVex(AMGraph G,VerTexType u) 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	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中存在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u,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则返回该顶点在图中位置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;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否则返回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-1 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	int i;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	for(i=0; i&lt;G.vexnum; ++i)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    		if(u==G.vexs[i])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       		return i;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	return -1;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}</a:t>
            </a:r>
            <a:endParaRPr lang="en-US" altLang="zh-CN" b="1" dirty="0"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图的存储结构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--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邻接表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58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邻接表是图的一种顺序存储与链式存储结合的存储方法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单链表用来存放边的信息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数组用来存放顶点本身的数据信息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5844" name="Group 4"/>
          <p:cNvGraphicFramePr>
            <a:graphicFrameLocks noGrp="1"/>
          </p:cNvGraphicFramePr>
          <p:nvPr/>
        </p:nvGraphicFramePr>
        <p:xfrm>
          <a:off x="827088" y="2636838"/>
          <a:ext cx="3128963" cy="915988"/>
        </p:xfrm>
        <a:graphic>
          <a:graphicData uri="http://schemas.openxmlformats.org/drawingml/2006/table">
            <a:tbl>
              <a:tblPr/>
              <a:tblGrid>
                <a:gridCol w="1565275"/>
                <a:gridCol w="1563687"/>
              </a:tblGrid>
              <a:tr h="488949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顶点域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表头指针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data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firstarc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854" name="Group 14"/>
          <p:cNvGraphicFramePr>
            <a:graphicFrameLocks noGrp="1"/>
          </p:cNvGraphicFramePr>
          <p:nvPr/>
        </p:nvGraphicFramePr>
        <p:xfrm>
          <a:off x="4506913" y="2708275"/>
          <a:ext cx="3736975" cy="854076"/>
        </p:xfrm>
        <a:graphic>
          <a:graphicData uri="http://schemas.openxmlformats.org/drawingml/2006/table">
            <a:tbl>
              <a:tblPr/>
              <a:tblGrid>
                <a:gridCol w="1246187"/>
                <a:gridCol w="1244600"/>
                <a:gridCol w="1246188"/>
              </a:tblGrid>
              <a:tr h="427038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邻接点域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25" marR="914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指针域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25" marR="914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边信息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25" marR="9142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adjvex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25" marR="914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nextarc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25" marR="914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info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25" marR="91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邻接表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图的邻接表数据类型描述：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#define MVNum 100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typedef struct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ArcNode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 //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边或弧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int adjvex;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struct ArcNode *next;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OtherInfo *info;</a:t>
            </a:r>
            <a:endParaRPr lang="en-US" altLang="zh-CN" b="1" dirty="0">
              <a:solidFill>
                <a:srgbClr val="59595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}ArcNode;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None/>
            </a:pP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typedef struct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VNode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 //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顶点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VerTexType data;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ArcNode *firstarc;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}VNode,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AdjList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[MVNum];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868" name="Rectangle 3"/>
          <p:cNvSpPr txBox="1"/>
          <p:nvPr/>
        </p:nvSpPr>
        <p:spPr>
          <a:xfrm>
            <a:off x="4932363" y="1857375"/>
            <a:ext cx="4140200" cy="24479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400050" lvl="1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typedef struct{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AdjList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vertices</a:t>
            </a:r>
            <a:r>
              <a:rPr lang="en-US" altLang="zh-CN" b="1" dirty="0">
                <a:latin typeface="Times New Roman" panose="02020603050405020304" pitchFamily="18" charset="0"/>
              </a:rPr>
              <a:t>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int vexnum,arcnum;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00050" lvl="1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ALGraph</a:t>
            </a:r>
            <a:r>
              <a:rPr lang="en-US" altLang="zh-CN" b="1" dirty="0">
                <a:latin typeface="Times New Roman" panose="02020603050405020304" pitchFamily="18" charset="0"/>
              </a:rPr>
              <a:t>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l"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邻接表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7892" name="Group 5"/>
          <p:cNvGrpSpPr/>
          <p:nvPr/>
        </p:nvGrpSpPr>
        <p:grpSpPr>
          <a:xfrm>
            <a:off x="763588" y="1366838"/>
            <a:ext cx="1604962" cy="1614487"/>
            <a:chOff x="0" y="0"/>
            <a:chExt cx="1011" cy="1017"/>
          </a:xfrm>
        </p:grpSpPr>
        <p:grpSp>
          <p:nvGrpSpPr>
            <p:cNvPr id="38010" name="Group 6"/>
            <p:cNvGrpSpPr/>
            <p:nvPr/>
          </p:nvGrpSpPr>
          <p:grpSpPr>
            <a:xfrm>
              <a:off x="114" y="144"/>
              <a:ext cx="755" cy="658"/>
              <a:chOff x="0" y="0"/>
              <a:chExt cx="755" cy="658"/>
            </a:xfrm>
          </p:grpSpPr>
          <p:sp>
            <p:nvSpPr>
              <p:cNvPr id="38016" name="Line 7"/>
              <p:cNvSpPr/>
              <p:nvPr/>
            </p:nvSpPr>
            <p:spPr>
              <a:xfrm>
                <a:off x="0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17" name="Line 8"/>
              <p:cNvSpPr/>
              <p:nvPr/>
            </p:nvSpPr>
            <p:spPr>
              <a:xfrm>
                <a:off x="171" y="0"/>
                <a:ext cx="476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18" name="Line 9"/>
              <p:cNvSpPr/>
              <p:nvPr/>
            </p:nvSpPr>
            <p:spPr>
              <a:xfrm>
                <a:off x="755" y="75"/>
                <a:ext cx="0" cy="54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19" name="Line 10"/>
              <p:cNvSpPr/>
              <p:nvPr/>
            </p:nvSpPr>
            <p:spPr>
              <a:xfrm flipH="1">
                <a:off x="136" y="485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20" name="Line 11"/>
              <p:cNvSpPr/>
              <p:nvPr/>
            </p:nvSpPr>
            <p:spPr>
              <a:xfrm flipH="1">
                <a:off x="511" y="139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021" name="Line 12"/>
              <p:cNvSpPr/>
              <p:nvPr/>
            </p:nvSpPr>
            <p:spPr>
              <a:xfrm>
                <a:off x="498" y="508"/>
                <a:ext cx="149" cy="147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8011" name="Oval 13"/>
            <p:cNvSpPr/>
            <p:nvPr/>
          </p:nvSpPr>
          <p:spPr>
            <a:xfrm>
              <a:off x="2" y="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V0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012" name="Oval 14"/>
            <p:cNvSpPr/>
            <p:nvPr/>
          </p:nvSpPr>
          <p:spPr>
            <a:xfrm>
              <a:off x="720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013" name="Oval 15"/>
            <p:cNvSpPr/>
            <p:nvPr/>
          </p:nvSpPr>
          <p:spPr>
            <a:xfrm>
              <a:off x="0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014" name="Oval 16"/>
            <p:cNvSpPr/>
            <p:nvPr/>
          </p:nvSpPr>
          <p:spPr>
            <a:xfrm>
              <a:off x="716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015" name="Oval 17"/>
            <p:cNvSpPr/>
            <p:nvPr/>
          </p:nvSpPr>
          <p:spPr>
            <a:xfrm>
              <a:off x="354" y="384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38917" name="表格 38916"/>
          <p:cNvGraphicFramePr>
            <a:graphicFrameLocks noGrp="1"/>
          </p:cNvGraphicFramePr>
          <p:nvPr/>
        </p:nvGraphicFramePr>
        <p:xfrm>
          <a:off x="3355975" y="1366838"/>
          <a:ext cx="1447800" cy="2278063"/>
        </p:xfrm>
        <a:graphic>
          <a:graphicData uri="http://schemas.openxmlformats.org/drawingml/2006/table">
            <a:tbl>
              <a:tblPr/>
              <a:tblGrid>
                <a:gridCol w="381000"/>
                <a:gridCol w="533400"/>
                <a:gridCol w="533400"/>
              </a:tblGrid>
              <a:tr h="4556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556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556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V2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556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V3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556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4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V4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</a:tbl>
          </a:graphicData>
        </a:graphic>
      </p:graphicFrame>
      <p:grpSp>
        <p:nvGrpSpPr>
          <p:cNvPr id="37918" name="组合 2"/>
          <p:cNvGrpSpPr/>
          <p:nvPr/>
        </p:nvGrpSpPr>
        <p:grpSpPr>
          <a:xfrm>
            <a:off x="4508500" y="1341438"/>
            <a:ext cx="3468688" cy="2362200"/>
            <a:chOff x="0" y="0"/>
            <a:chExt cx="3468688" cy="2362200"/>
          </a:xfrm>
        </p:grpSpPr>
        <p:grpSp>
          <p:nvGrpSpPr>
            <p:cNvPr id="37921" name="Group 19"/>
            <p:cNvGrpSpPr/>
            <p:nvPr/>
          </p:nvGrpSpPr>
          <p:grpSpPr>
            <a:xfrm>
              <a:off x="1582738" y="481013"/>
              <a:ext cx="820738" cy="457200"/>
              <a:chOff x="0" y="0"/>
              <a:chExt cx="560" cy="288"/>
            </a:xfrm>
          </p:grpSpPr>
          <p:grpSp>
            <p:nvGrpSpPr>
              <p:cNvPr id="38006" name="Group 20"/>
              <p:cNvGrpSpPr/>
              <p:nvPr/>
            </p:nvGrpSpPr>
            <p:grpSpPr>
              <a:xfrm>
                <a:off x="19" y="30"/>
                <a:ext cx="541" cy="230"/>
                <a:chOff x="0" y="0"/>
                <a:chExt cx="1488" cy="480"/>
              </a:xfrm>
            </p:grpSpPr>
            <p:sp>
              <p:nvSpPr>
                <p:cNvPr id="38008" name="Rectangle 21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09" name="Line 22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8007" name="Text Box 23"/>
              <p:cNvSpPr txBox="1"/>
              <p:nvPr/>
            </p:nvSpPr>
            <p:spPr>
              <a:xfrm>
                <a:off x="0" y="0"/>
                <a:ext cx="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7922" name="Group 36"/>
            <p:cNvGrpSpPr/>
            <p:nvPr/>
          </p:nvGrpSpPr>
          <p:grpSpPr>
            <a:xfrm>
              <a:off x="503238" y="0"/>
              <a:ext cx="854075" cy="457200"/>
              <a:chOff x="0" y="0"/>
              <a:chExt cx="582" cy="288"/>
            </a:xfrm>
          </p:grpSpPr>
          <p:grpSp>
            <p:nvGrpSpPr>
              <p:cNvPr id="38002" name="Group 37"/>
              <p:cNvGrpSpPr/>
              <p:nvPr/>
            </p:nvGrpSpPr>
            <p:grpSpPr>
              <a:xfrm>
                <a:off x="42" y="36"/>
                <a:ext cx="540" cy="230"/>
                <a:chOff x="0" y="0"/>
                <a:chExt cx="1488" cy="480"/>
              </a:xfrm>
            </p:grpSpPr>
            <p:sp>
              <p:nvSpPr>
                <p:cNvPr id="38004" name="Rectangle 38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05" name="Line 39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8003" name="Text Box 40"/>
              <p:cNvSpPr txBox="1"/>
              <p:nvPr/>
            </p:nvSpPr>
            <p:spPr>
              <a:xfrm>
                <a:off x="0" y="0"/>
                <a:ext cx="3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7923" name="Line 41"/>
            <p:cNvSpPr/>
            <p:nvPr/>
          </p:nvSpPr>
          <p:spPr>
            <a:xfrm>
              <a:off x="0" y="282575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7924" name="Line 42"/>
            <p:cNvSpPr/>
            <p:nvPr/>
          </p:nvSpPr>
          <p:spPr>
            <a:xfrm>
              <a:off x="0" y="166370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7925" name="Line 43"/>
            <p:cNvSpPr/>
            <p:nvPr/>
          </p:nvSpPr>
          <p:spPr>
            <a:xfrm>
              <a:off x="0" y="120015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7926" name="Line 44"/>
            <p:cNvSpPr/>
            <p:nvPr/>
          </p:nvSpPr>
          <p:spPr>
            <a:xfrm>
              <a:off x="1074738" y="282575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37927" name="Group 45"/>
            <p:cNvGrpSpPr/>
            <p:nvPr/>
          </p:nvGrpSpPr>
          <p:grpSpPr>
            <a:xfrm>
              <a:off x="1585913" y="0"/>
              <a:ext cx="817563" cy="457200"/>
              <a:chOff x="0" y="0"/>
              <a:chExt cx="558" cy="288"/>
            </a:xfrm>
          </p:grpSpPr>
          <p:grpSp>
            <p:nvGrpSpPr>
              <p:cNvPr id="37995" name="Group 46"/>
              <p:cNvGrpSpPr/>
              <p:nvPr/>
            </p:nvGrpSpPr>
            <p:grpSpPr>
              <a:xfrm>
                <a:off x="17" y="36"/>
                <a:ext cx="541" cy="230"/>
                <a:chOff x="0" y="0"/>
                <a:chExt cx="1488" cy="480"/>
              </a:xfrm>
            </p:grpSpPr>
            <p:sp>
              <p:nvSpPr>
                <p:cNvPr id="38000" name="Rectangle 47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001" name="Line 48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7996" name="Text Box 49"/>
              <p:cNvSpPr txBox="1"/>
              <p:nvPr/>
            </p:nvSpPr>
            <p:spPr>
              <a:xfrm>
                <a:off x="0" y="0"/>
                <a:ext cx="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3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997" name="Group 50"/>
              <p:cNvGrpSpPr/>
              <p:nvPr/>
            </p:nvGrpSpPr>
            <p:grpSpPr>
              <a:xfrm>
                <a:off x="378" y="102"/>
                <a:ext cx="108" cy="98"/>
                <a:chOff x="0" y="0"/>
                <a:chExt cx="192" cy="144"/>
              </a:xfrm>
            </p:grpSpPr>
            <p:sp>
              <p:nvSpPr>
                <p:cNvPr id="37998" name="Line 51"/>
                <p:cNvSpPr/>
                <p:nvPr/>
              </p:nvSpPr>
              <p:spPr>
                <a:xfrm flipV="1"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7999" name="Line 52"/>
                <p:cNvSpPr/>
                <p:nvPr/>
              </p:nvSpPr>
              <p:spPr>
                <a:xfrm>
                  <a:off x="98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28" name="Group 53"/>
            <p:cNvGrpSpPr/>
            <p:nvPr/>
          </p:nvGrpSpPr>
          <p:grpSpPr>
            <a:xfrm>
              <a:off x="2592388" y="993775"/>
              <a:ext cx="876300" cy="457200"/>
              <a:chOff x="0" y="0"/>
              <a:chExt cx="797" cy="402"/>
            </a:xfrm>
          </p:grpSpPr>
          <p:grpSp>
            <p:nvGrpSpPr>
              <p:cNvPr id="37987" name="Group 54"/>
              <p:cNvGrpSpPr/>
              <p:nvPr/>
            </p:nvGrpSpPr>
            <p:grpSpPr>
              <a:xfrm>
                <a:off x="0" y="0"/>
                <a:ext cx="797" cy="402"/>
                <a:chOff x="0" y="0"/>
                <a:chExt cx="956" cy="402"/>
              </a:xfrm>
            </p:grpSpPr>
            <p:grpSp>
              <p:nvGrpSpPr>
                <p:cNvPr id="37991" name="Group 55"/>
                <p:cNvGrpSpPr/>
                <p:nvPr/>
              </p:nvGrpSpPr>
              <p:grpSpPr>
                <a:xfrm>
                  <a:off x="92" y="28"/>
                  <a:ext cx="864" cy="336"/>
                  <a:chOff x="0" y="0"/>
                  <a:chExt cx="1488" cy="480"/>
                </a:xfrm>
              </p:grpSpPr>
              <p:sp>
                <p:nvSpPr>
                  <p:cNvPr id="37993" name="Rectangle 56"/>
                  <p:cNvSpPr/>
                  <p:nvPr/>
                </p:nvSpPr>
                <p:spPr>
                  <a:xfrm>
                    <a:off x="0" y="0"/>
                    <a:ext cx="1488" cy="489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 cap="rnd" cmpd="sng">
                    <a:solidFill>
                      <a:schemeClr val="bg2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–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994" name="Line 57"/>
                  <p:cNvSpPr/>
                  <p:nvPr/>
                </p:nvSpPr>
                <p:spPr>
                  <a:xfrm>
                    <a:off x="769" y="0"/>
                    <a:ext cx="0" cy="489"/>
                  </a:xfrm>
                  <a:prstGeom prst="line">
                    <a:avLst/>
                  </a:prstGeom>
                  <a:ln w="19050" cap="rnd" cmpd="sng">
                    <a:solidFill>
                      <a:schemeClr val="bg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37992" name="Text Box 58"/>
                <p:cNvSpPr txBox="1"/>
                <p:nvPr/>
              </p:nvSpPr>
              <p:spPr>
                <a:xfrm>
                  <a:off x="0" y="0"/>
                  <a:ext cx="623" cy="4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5000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latin typeface="Times New Roman" panose="02020603050405020304" pitchFamily="18" charset="0"/>
                    </a:rPr>
                    <a:t>4</a:t>
                  </a:r>
                  <a:endParaRPr lang="en-US" altLang="zh-CN" b="1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988" name="Group 59"/>
              <p:cNvGrpSpPr/>
              <p:nvPr/>
            </p:nvGrpSpPr>
            <p:grpSpPr>
              <a:xfrm>
                <a:off x="557" y="124"/>
                <a:ext cx="144" cy="144"/>
                <a:chOff x="0" y="0"/>
                <a:chExt cx="144" cy="144"/>
              </a:xfrm>
            </p:grpSpPr>
            <p:sp>
              <p:nvSpPr>
                <p:cNvPr id="37989" name="Line 60"/>
                <p:cNvSpPr/>
                <p:nvPr/>
              </p:nvSpPr>
              <p:spPr>
                <a:xfrm flipV="1">
                  <a:off x="0" y="0"/>
                  <a:ext cx="72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7990" name="Line 61"/>
                <p:cNvSpPr/>
                <p:nvPr/>
              </p:nvSpPr>
              <p:spPr>
                <a:xfrm>
                  <a:off x="74" y="0"/>
                  <a:ext cx="72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29" name="Group 62"/>
            <p:cNvGrpSpPr/>
            <p:nvPr/>
          </p:nvGrpSpPr>
          <p:grpSpPr>
            <a:xfrm>
              <a:off x="1582738" y="1435100"/>
              <a:ext cx="820738" cy="457200"/>
              <a:chOff x="0" y="0"/>
              <a:chExt cx="560" cy="288"/>
            </a:xfrm>
          </p:grpSpPr>
          <p:grpSp>
            <p:nvGrpSpPr>
              <p:cNvPr id="37980" name="Group 63"/>
              <p:cNvGrpSpPr/>
              <p:nvPr/>
            </p:nvGrpSpPr>
            <p:grpSpPr>
              <a:xfrm>
                <a:off x="19" y="27"/>
                <a:ext cx="541" cy="232"/>
                <a:chOff x="0" y="0"/>
                <a:chExt cx="1488" cy="480"/>
              </a:xfrm>
            </p:grpSpPr>
            <p:sp>
              <p:nvSpPr>
                <p:cNvPr id="37985" name="Rectangle 64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86" name="Line 65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7981" name="Text Box 66"/>
              <p:cNvSpPr txBox="1"/>
              <p:nvPr/>
            </p:nvSpPr>
            <p:spPr>
              <a:xfrm>
                <a:off x="0" y="0"/>
                <a:ext cx="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982" name="Group 67"/>
              <p:cNvGrpSpPr/>
              <p:nvPr/>
            </p:nvGrpSpPr>
            <p:grpSpPr>
              <a:xfrm>
                <a:off x="380" y="93"/>
                <a:ext cx="108" cy="100"/>
                <a:chOff x="0" y="0"/>
                <a:chExt cx="192" cy="144"/>
              </a:xfrm>
            </p:grpSpPr>
            <p:sp>
              <p:nvSpPr>
                <p:cNvPr id="37983" name="Line 68"/>
                <p:cNvSpPr/>
                <p:nvPr/>
              </p:nvSpPr>
              <p:spPr>
                <a:xfrm flipV="1"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7984" name="Line 69"/>
                <p:cNvSpPr/>
                <p:nvPr/>
              </p:nvSpPr>
              <p:spPr>
                <a:xfrm>
                  <a:off x="10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30" name="Group 70"/>
            <p:cNvGrpSpPr/>
            <p:nvPr/>
          </p:nvGrpSpPr>
          <p:grpSpPr>
            <a:xfrm>
              <a:off x="1582738" y="1905000"/>
              <a:ext cx="820738" cy="457200"/>
              <a:chOff x="0" y="0"/>
              <a:chExt cx="560" cy="288"/>
            </a:xfrm>
          </p:grpSpPr>
          <p:grpSp>
            <p:nvGrpSpPr>
              <p:cNvPr id="37973" name="Group 71"/>
              <p:cNvGrpSpPr/>
              <p:nvPr/>
            </p:nvGrpSpPr>
            <p:grpSpPr>
              <a:xfrm>
                <a:off x="19" y="23"/>
                <a:ext cx="541" cy="230"/>
                <a:chOff x="0" y="0"/>
                <a:chExt cx="1488" cy="480"/>
              </a:xfrm>
            </p:grpSpPr>
            <p:sp>
              <p:nvSpPr>
                <p:cNvPr id="37978" name="Rectangle 72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79" name="Line 73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7974" name="Text Box 74"/>
              <p:cNvSpPr txBox="1"/>
              <p:nvPr/>
            </p:nvSpPr>
            <p:spPr>
              <a:xfrm>
                <a:off x="0" y="0"/>
                <a:ext cx="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7975" name="Group 75"/>
              <p:cNvGrpSpPr/>
              <p:nvPr/>
            </p:nvGrpSpPr>
            <p:grpSpPr>
              <a:xfrm>
                <a:off x="380" y="89"/>
                <a:ext cx="108" cy="98"/>
                <a:chOff x="0" y="0"/>
                <a:chExt cx="192" cy="144"/>
              </a:xfrm>
            </p:grpSpPr>
            <p:sp>
              <p:nvSpPr>
                <p:cNvPr id="37976" name="Line 76"/>
                <p:cNvSpPr/>
                <p:nvPr/>
              </p:nvSpPr>
              <p:spPr>
                <a:xfrm flipV="1"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7977" name="Line 77"/>
                <p:cNvSpPr/>
                <p:nvPr/>
              </p:nvSpPr>
              <p:spPr>
                <a:xfrm>
                  <a:off x="10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7931" name="Group 78"/>
            <p:cNvGrpSpPr/>
            <p:nvPr/>
          </p:nvGrpSpPr>
          <p:grpSpPr>
            <a:xfrm>
              <a:off x="503238" y="971550"/>
              <a:ext cx="854075" cy="457200"/>
              <a:chOff x="0" y="0"/>
              <a:chExt cx="582" cy="288"/>
            </a:xfrm>
          </p:grpSpPr>
          <p:grpSp>
            <p:nvGrpSpPr>
              <p:cNvPr id="37969" name="Group 79"/>
              <p:cNvGrpSpPr/>
              <p:nvPr/>
            </p:nvGrpSpPr>
            <p:grpSpPr>
              <a:xfrm>
                <a:off x="42" y="30"/>
                <a:ext cx="540" cy="230"/>
                <a:chOff x="0" y="0"/>
                <a:chExt cx="1488" cy="480"/>
              </a:xfrm>
            </p:grpSpPr>
            <p:sp>
              <p:nvSpPr>
                <p:cNvPr id="37971" name="Rectangle 80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72" name="Line 81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7970" name="Text Box 82"/>
              <p:cNvSpPr txBox="1"/>
              <p:nvPr/>
            </p:nvSpPr>
            <p:spPr>
              <a:xfrm>
                <a:off x="0" y="0"/>
                <a:ext cx="3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7932" name="Group 83"/>
            <p:cNvGrpSpPr/>
            <p:nvPr/>
          </p:nvGrpSpPr>
          <p:grpSpPr>
            <a:xfrm>
              <a:off x="503238" y="1905000"/>
              <a:ext cx="854075" cy="457200"/>
              <a:chOff x="0" y="0"/>
              <a:chExt cx="582" cy="288"/>
            </a:xfrm>
          </p:grpSpPr>
          <p:grpSp>
            <p:nvGrpSpPr>
              <p:cNvPr id="37965" name="Group 84"/>
              <p:cNvGrpSpPr/>
              <p:nvPr/>
            </p:nvGrpSpPr>
            <p:grpSpPr>
              <a:xfrm>
                <a:off x="42" y="23"/>
                <a:ext cx="540" cy="230"/>
                <a:chOff x="0" y="0"/>
                <a:chExt cx="1488" cy="480"/>
              </a:xfrm>
            </p:grpSpPr>
            <p:sp>
              <p:nvSpPr>
                <p:cNvPr id="37967" name="Rectangle 85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68" name="Line 86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7966" name="Text Box 87"/>
              <p:cNvSpPr txBox="1"/>
              <p:nvPr/>
            </p:nvSpPr>
            <p:spPr>
              <a:xfrm>
                <a:off x="0" y="0"/>
                <a:ext cx="3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7933" name="Group 88"/>
            <p:cNvGrpSpPr/>
            <p:nvPr/>
          </p:nvGrpSpPr>
          <p:grpSpPr>
            <a:xfrm>
              <a:off x="503238" y="1427163"/>
              <a:ext cx="854075" cy="457200"/>
              <a:chOff x="0" y="0"/>
              <a:chExt cx="931" cy="424"/>
            </a:xfrm>
          </p:grpSpPr>
          <p:grpSp>
            <p:nvGrpSpPr>
              <p:cNvPr id="37961" name="Group 89"/>
              <p:cNvGrpSpPr/>
              <p:nvPr/>
            </p:nvGrpSpPr>
            <p:grpSpPr>
              <a:xfrm>
                <a:off x="67" y="36"/>
                <a:ext cx="864" cy="336"/>
                <a:chOff x="0" y="0"/>
                <a:chExt cx="1488" cy="480"/>
              </a:xfrm>
            </p:grpSpPr>
            <p:sp>
              <p:nvSpPr>
                <p:cNvPr id="37963" name="Rectangle 90"/>
                <p:cNvSpPr/>
                <p:nvPr/>
              </p:nvSpPr>
              <p:spPr>
                <a:xfrm>
                  <a:off x="1" y="-1"/>
                  <a:ext cx="1487" cy="482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64" name="Line 91"/>
                <p:cNvSpPr/>
                <p:nvPr/>
              </p:nvSpPr>
              <p:spPr>
                <a:xfrm>
                  <a:off x="770" y="-1"/>
                  <a:ext cx="0" cy="482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7962" name="Text Box 92"/>
              <p:cNvSpPr txBox="1"/>
              <p:nvPr/>
            </p:nvSpPr>
            <p:spPr>
              <a:xfrm>
                <a:off x="0" y="0"/>
                <a:ext cx="625" cy="4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0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7934" name="Line 93"/>
            <p:cNvSpPr/>
            <p:nvPr/>
          </p:nvSpPr>
          <p:spPr>
            <a:xfrm>
              <a:off x="0" y="213360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7935" name="Line 94"/>
            <p:cNvSpPr/>
            <p:nvPr/>
          </p:nvSpPr>
          <p:spPr>
            <a:xfrm>
              <a:off x="1074738" y="213360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7936" name="Line 95"/>
            <p:cNvSpPr/>
            <p:nvPr/>
          </p:nvSpPr>
          <p:spPr>
            <a:xfrm>
              <a:off x="1074738" y="166370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7937" name="Line 96"/>
            <p:cNvSpPr/>
            <p:nvPr/>
          </p:nvSpPr>
          <p:spPr>
            <a:xfrm>
              <a:off x="1074738" y="120015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37938" name="Group 97"/>
            <p:cNvGrpSpPr/>
            <p:nvPr/>
          </p:nvGrpSpPr>
          <p:grpSpPr>
            <a:xfrm>
              <a:off x="503238" y="481013"/>
              <a:ext cx="854075" cy="457200"/>
              <a:chOff x="0" y="0"/>
              <a:chExt cx="582" cy="288"/>
            </a:xfrm>
          </p:grpSpPr>
          <p:grpSp>
            <p:nvGrpSpPr>
              <p:cNvPr id="37957" name="Group 98"/>
              <p:cNvGrpSpPr/>
              <p:nvPr/>
            </p:nvGrpSpPr>
            <p:grpSpPr>
              <a:xfrm>
                <a:off x="42" y="33"/>
                <a:ext cx="540" cy="230"/>
                <a:chOff x="0" y="0"/>
                <a:chExt cx="1488" cy="480"/>
              </a:xfrm>
            </p:grpSpPr>
            <p:sp>
              <p:nvSpPr>
                <p:cNvPr id="37959" name="Rectangle 99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60" name="Line 100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7958" name="Text Box 101"/>
              <p:cNvSpPr txBox="1"/>
              <p:nvPr/>
            </p:nvSpPr>
            <p:spPr>
              <a:xfrm>
                <a:off x="0" y="0"/>
                <a:ext cx="3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0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7939" name="Line 102"/>
            <p:cNvSpPr/>
            <p:nvPr/>
          </p:nvSpPr>
          <p:spPr>
            <a:xfrm>
              <a:off x="0" y="709612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37940" name="Group 103"/>
            <p:cNvGrpSpPr/>
            <p:nvPr/>
          </p:nvGrpSpPr>
          <p:grpSpPr>
            <a:xfrm>
              <a:off x="1582738" y="971550"/>
              <a:ext cx="820738" cy="457200"/>
              <a:chOff x="0" y="0"/>
              <a:chExt cx="560" cy="288"/>
            </a:xfrm>
          </p:grpSpPr>
          <p:grpSp>
            <p:nvGrpSpPr>
              <p:cNvPr id="37953" name="Group 104"/>
              <p:cNvGrpSpPr/>
              <p:nvPr/>
            </p:nvGrpSpPr>
            <p:grpSpPr>
              <a:xfrm>
                <a:off x="19" y="30"/>
                <a:ext cx="541" cy="230"/>
                <a:chOff x="0" y="0"/>
                <a:chExt cx="1488" cy="480"/>
              </a:xfrm>
            </p:grpSpPr>
            <p:sp>
              <p:nvSpPr>
                <p:cNvPr id="37955" name="Rectangle 105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956" name="Line 106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7954" name="Text Box 107"/>
              <p:cNvSpPr txBox="1"/>
              <p:nvPr/>
            </p:nvSpPr>
            <p:spPr>
              <a:xfrm>
                <a:off x="0" y="0"/>
                <a:ext cx="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3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7941" name="Line 108"/>
            <p:cNvSpPr/>
            <p:nvPr/>
          </p:nvSpPr>
          <p:spPr>
            <a:xfrm>
              <a:off x="1131888" y="709612"/>
              <a:ext cx="50800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37942" name="Group 109"/>
            <p:cNvGrpSpPr/>
            <p:nvPr/>
          </p:nvGrpSpPr>
          <p:grpSpPr>
            <a:xfrm>
              <a:off x="2592388" y="490538"/>
              <a:ext cx="876300" cy="457200"/>
              <a:chOff x="0" y="0"/>
              <a:chExt cx="798" cy="402"/>
            </a:xfrm>
          </p:grpSpPr>
          <p:grpSp>
            <p:nvGrpSpPr>
              <p:cNvPr id="37945" name="Group 110"/>
              <p:cNvGrpSpPr/>
              <p:nvPr/>
            </p:nvGrpSpPr>
            <p:grpSpPr>
              <a:xfrm>
                <a:off x="0" y="0"/>
                <a:ext cx="798" cy="402"/>
                <a:chOff x="0" y="0"/>
                <a:chExt cx="957" cy="402"/>
              </a:xfrm>
            </p:grpSpPr>
            <p:grpSp>
              <p:nvGrpSpPr>
                <p:cNvPr id="37949" name="Group 111"/>
                <p:cNvGrpSpPr/>
                <p:nvPr/>
              </p:nvGrpSpPr>
              <p:grpSpPr>
                <a:xfrm>
                  <a:off x="93" y="38"/>
                  <a:ext cx="864" cy="336"/>
                  <a:chOff x="0" y="0"/>
                  <a:chExt cx="1488" cy="480"/>
                </a:xfrm>
              </p:grpSpPr>
              <p:sp>
                <p:nvSpPr>
                  <p:cNvPr id="37951" name="Rectangle 112"/>
                  <p:cNvSpPr/>
                  <p:nvPr/>
                </p:nvSpPr>
                <p:spPr>
                  <a:xfrm>
                    <a:off x="1" y="0"/>
                    <a:ext cx="1487" cy="489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 cap="rnd" cmpd="sng">
                    <a:solidFill>
                      <a:schemeClr val="bg2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–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7952" name="Line 113"/>
                  <p:cNvSpPr/>
                  <p:nvPr/>
                </p:nvSpPr>
                <p:spPr>
                  <a:xfrm>
                    <a:off x="768" y="0"/>
                    <a:ext cx="0" cy="489"/>
                  </a:xfrm>
                  <a:prstGeom prst="line">
                    <a:avLst/>
                  </a:prstGeom>
                  <a:ln w="19050" cap="rnd" cmpd="sng">
                    <a:solidFill>
                      <a:schemeClr val="bg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37950" name="Text Box 114"/>
                <p:cNvSpPr txBox="1"/>
                <p:nvPr/>
              </p:nvSpPr>
              <p:spPr>
                <a:xfrm>
                  <a:off x="0" y="0"/>
                  <a:ext cx="624" cy="4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5000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latin typeface="Times New Roman" panose="02020603050405020304" pitchFamily="18" charset="0"/>
                    </a:rPr>
                    <a:t>4</a:t>
                  </a:r>
                  <a:endParaRPr lang="en-US" altLang="zh-CN" b="1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946" name="Group 115"/>
              <p:cNvGrpSpPr/>
              <p:nvPr/>
            </p:nvGrpSpPr>
            <p:grpSpPr>
              <a:xfrm>
                <a:off x="558" y="134"/>
                <a:ext cx="144" cy="144"/>
                <a:chOff x="0" y="0"/>
                <a:chExt cx="144" cy="144"/>
              </a:xfrm>
            </p:grpSpPr>
            <p:sp>
              <p:nvSpPr>
                <p:cNvPr id="37947" name="Line 116"/>
                <p:cNvSpPr/>
                <p:nvPr/>
              </p:nvSpPr>
              <p:spPr>
                <a:xfrm flipV="1">
                  <a:off x="0" y="0"/>
                  <a:ext cx="72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7948" name="Line 117"/>
                <p:cNvSpPr/>
                <p:nvPr/>
              </p:nvSpPr>
              <p:spPr>
                <a:xfrm>
                  <a:off x="72" y="0"/>
                  <a:ext cx="72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37943" name="Line 118"/>
            <p:cNvSpPr/>
            <p:nvPr/>
          </p:nvSpPr>
          <p:spPr>
            <a:xfrm>
              <a:off x="2160588" y="120015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7944" name="Line 119"/>
            <p:cNvSpPr/>
            <p:nvPr/>
          </p:nvSpPr>
          <p:spPr>
            <a:xfrm>
              <a:off x="2171700" y="709612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3" name="Rectangle 4"/>
          <p:cNvSpPr/>
          <p:nvPr/>
        </p:nvSpPr>
        <p:spPr>
          <a:xfrm>
            <a:off x="682149" y="4005739"/>
            <a:ext cx="7124065" cy="132778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just">
              <a:lnSpc>
                <a:spcPct val="110000"/>
              </a:lnSpc>
              <a:spcBef>
                <a:spcPct val="15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特点：设无向图中顶点数为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，边数为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just">
              <a:lnSpc>
                <a:spcPct val="110000"/>
              </a:lnSpc>
              <a:spcBef>
                <a:spcPct val="15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则它的邻接表需要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个头结点和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个表结点。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just">
              <a:lnSpc>
                <a:spcPct val="110000"/>
              </a:lnSpc>
              <a:spcBef>
                <a:spcPct val="15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的度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中的表结点数。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9" name="Rectangle 4"/>
          <p:cNvSpPr/>
          <p:nvPr/>
        </p:nvSpPr>
        <p:spPr>
          <a:xfrm>
            <a:off x="701993" y="5445125"/>
            <a:ext cx="3692525" cy="406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ctr" anchorCtr="0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just">
              <a:lnSpc>
                <a:spcPct val="110000"/>
              </a:lnSpc>
              <a:spcBef>
                <a:spcPct val="1500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类似与树的孩子链表表示法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124" name="组合 42"/>
          <p:cNvGrpSpPr/>
          <p:nvPr/>
        </p:nvGrpSpPr>
        <p:grpSpPr>
          <a:xfrm>
            <a:off x="1003300" y="1233488"/>
            <a:ext cx="7240588" cy="679450"/>
            <a:chOff x="0" y="0"/>
            <a:chExt cx="7241884" cy="678766"/>
          </a:xfrm>
        </p:grpSpPr>
        <p:grpSp>
          <p:nvGrpSpPr>
            <p:cNvPr id="5165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7" name="矩形 4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8" name="椭圆 5"/>
              <p:cNvGrpSpPr/>
              <p:nvPr/>
            </p:nvGrpSpPr>
            <p:grpSpPr>
              <a:xfrm>
                <a:off x="104341" y="54601"/>
                <a:ext cx="308736" cy="335441"/>
                <a:chOff x="0" y="0"/>
                <a:chExt cx="548640" cy="505968"/>
              </a:xfrm>
            </p:grpSpPr>
            <p:pic>
              <p:nvPicPr>
                <p:cNvPr id="5170" name="椭圆 5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71" name="Text Box 9"/>
                <p:cNvSpPr txBox="1"/>
                <p:nvPr/>
              </p:nvSpPr>
              <p:spPr>
                <a:xfrm>
                  <a:off x="83789" y="77142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3" name="TextBox 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图的定义与基本术语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66" name="TextBox 2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5" name="组合 41"/>
          <p:cNvGrpSpPr/>
          <p:nvPr/>
        </p:nvGrpSpPr>
        <p:grpSpPr>
          <a:xfrm>
            <a:off x="1003300" y="1953895"/>
            <a:ext cx="7240588" cy="679450"/>
            <a:chOff x="0" y="0"/>
            <a:chExt cx="7241884" cy="678766"/>
          </a:xfrm>
        </p:grpSpPr>
        <p:grpSp>
          <p:nvGrpSpPr>
            <p:cNvPr id="5158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0" name="矩形 2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1" name="椭圆 26"/>
              <p:cNvGrpSpPr/>
              <p:nvPr/>
            </p:nvGrpSpPr>
            <p:grpSpPr>
              <a:xfrm>
                <a:off x="104341" y="54812"/>
                <a:ext cx="308736" cy="335441"/>
                <a:chOff x="0" y="0"/>
                <a:chExt cx="548640" cy="505968"/>
              </a:xfrm>
            </p:grpSpPr>
            <p:pic>
              <p:nvPicPr>
                <p:cNvPr id="5163" name="椭圆 26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64" name="Text Box 17"/>
                <p:cNvSpPr txBox="1"/>
                <p:nvPr/>
              </p:nvSpPr>
              <p:spPr>
                <a:xfrm>
                  <a:off x="83789" y="76824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4" name="TextBox 2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案例引入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9" name="TextBox 2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6" name="组合 40"/>
          <p:cNvGrpSpPr/>
          <p:nvPr/>
        </p:nvGrpSpPr>
        <p:grpSpPr>
          <a:xfrm>
            <a:off x="1003300" y="2674303"/>
            <a:ext cx="7240588" cy="679450"/>
            <a:chOff x="0" y="0"/>
            <a:chExt cx="7241884" cy="678766"/>
          </a:xfrm>
        </p:grpSpPr>
        <p:grpSp>
          <p:nvGrpSpPr>
            <p:cNvPr id="5151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53" name="矩形 30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54" name="椭圆 31"/>
              <p:cNvGrpSpPr/>
              <p:nvPr/>
            </p:nvGrpSpPr>
            <p:grpSpPr>
              <a:xfrm>
                <a:off x="104341" y="55022"/>
                <a:ext cx="308736" cy="335441"/>
                <a:chOff x="0" y="0"/>
                <a:chExt cx="548640" cy="505968"/>
              </a:xfrm>
            </p:grpSpPr>
            <p:pic>
              <p:nvPicPr>
                <p:cNvPr id="5156" name="椭圆 31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7" name="Text Box 25"/>
                <p:cNvSpPr txBox="1"/>
                <p:nvPr/>
              </p:nvSpPr>
              <p:spPr>
                <a:xfrm>
                  <a:off x="83789" y="76507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5" name="TextBox 32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图的类型定义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2" name="TextBox 3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7" name="组合 39"/>
          <p:cNvGrpSpPr/>
          <p:nvPr/>
        </p:nvGrpSpPr>
        <p:grpSpPr>
          <a:xfrm>
            <a:off x="1003300" y="3394710"/>
            <a:ext cx="7240588" cy="679450"/>
            <a:chOff x="0" y="0"/>
            <a:chExt cx="7241884" cy="678766"/>
          </a:xfrm>
        </p:grpSpPr>
        <p:grpSp>
          <p:nvGrpSpPr>
            <p:cNvPr id="5144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46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7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9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0" name="Text Box 33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6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图的存储结构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45" name="TextBox 3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8" name="组合 39"/>
          <p:cNvGrpSpPr/>
          <p:nvPr/>
        </p:nvGrpSpPr>
        <p:grpSpPr>
          <a:xfrm>
            <a:off x="1003300" y="4115118"/>
            <a:ext cx="7240588" cy="679450"/>
            <a:chOff x="0" y="0"/>
            <a:chExt cx="7241884" cy="678766"/>
          </a:xfrm>
        </p:grpSpPr>
        <p:grpSp>
          <p:nvGrpSpPr>
            <p:cNvPr id="5137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9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0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2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43" name="Text Box 41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7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图的遍历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8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9" name="组合 39"/>
          <p:cNvGrpSpPr/>
          <p:nvPr/>
        </p:nvGrpSpPr>
        <p:grpSpPr>
          <a:xfrm>
            <a:off x="1003300" y="4835525"/>
            <a:ext cx="7240588" cy="679450"/>
            <a:chOff x="0" y="0"/>
            <a:chExt cx="7241884" cy="678766"/>
          </a:xfrm>
        </p:grpSpPr>
        <p:grpSp>
          <p:nvGrpSpPr>
            <p:cNvPr id="5130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2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33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35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36" name="Text Box 49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8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图的应用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1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39"/>
          <p:cNvGrpSpPr/>
          <p:nvPr/>
        </p:nvGrpSpPr>
        <p:grpSpPr>
          <a:xfrm>
            <a:off x="995680" y="5545455"/>
            <a:ext cx="7240588" cy="679450"/>
            <a:chOff x="0" y="0"/>
            <a:chExt cx="7241884" cy="678766"/>
          </a:xfrm>
        </p:grpSpPr>
        <p:grpSp>
          <p:nvGrpSpPr>
            <p:cNvPr id="9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10" name="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11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12" name="椭圆 36"/>
                <p:cNvPicPr/>
                <p:nvPr>
                  <p:custDataLst>
                    <p:tags r:id="rId4"/>
                  </p:custDataLst>
                </p:nvPr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" name="Text Box 49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14" name="TextBox 3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案例分析与实现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5" name="TextBox 38"/>
            <p:cNvSpPr txBox="1"/>
            <p:nvPr>
              <p:custDataLst>
                <p:tags r:id="rId7"/>
              </p:custDataLst>
            </p:nvPr>
          </p:nvSpPr>
          <p:spPr>
            <a:xfrm>
              <a:off x="185771" y="114185"/>
              <a:ext cx="574778" cy="4599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邻接表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8916" name="Group 6"/>
          <p:cNvGrpSpPr/>
          <p:nvPr/>
        </p:nvGrpSpPr>
        <p:grpSpPr>
          <a:xfrm>
            <a:off x="900113" y="1700213"/>
            <a:ext cx="1871662" cy="1690687"/>
            <a:chOff x="0" y="0"/>
            <a:chExt cx="1179" cy="1065"/>
          </a:xfrm>
        </p:grpSpPr>
        <p:sp>
          <p:nvSpPr>
            <p:cNvPr id="38972" name="Line 7"/>
            <p:cNvSpPr/>
            <p:nvPr/>
          </p:nvSpPr>
          <p:spPr>
            <a:xfrm flipH="1">
              <a:off x="231" y="189"/>
              <a:ext cx="12" cy="562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38973" name="Line 8"/>
            <p:cNvSpPr/>
            <p:nvPr/>
          </p:nvSpPr>
          <p:spPr>
            <a:xfrm>
              <a:off x="365" y="922"/>
              <a:ext cx="506" cy="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38974" name="Line 9"/>
            <p:cNvSpPr/>
            <p:nvPr/>
          </p:nvSpPr>
          <p:spPr>
            <a:xfrm>
              <a:off x="365" y="168"/>
              <a:ext cx="472" cy="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38975" name="Line 10"/>
            <p:cNvSpPr/>
            <p:nvPr/>
          </p:nvSpPr>
          <p:spPr>
            <a:xfrm flipH="1" flipV="1">
              <a:off x="285" y="240"/>
              <a:ext cx="672" cy="624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grpSp>
          <p:nvGrpSpPr>
            <p:cNvPr id="38976" name="Group 11"/>
            <p:cNvGrpSpPr/>
            <p:nvPr/>
          </p:nvGrpSpPr>
          <p:grpSpPr>
            <a:xfrm>
              <a:off x="0" y="0"/>
              <a:ext cx="408" cy="297"/>
              <a:chOff x="0" y="0"/>
              <a:chExt cx="408" cy="297"/>
            </a:xfrm>
          </p:grpSpPr>
          <p:sp>
            <p:nvSpPr>
              <p:cNvPr id="38986" name="Oval 12"/>
              <p:cNvSpPr/>
              <p:nvPr/>
            </p:nvSpPr>
            <p:spPr>
              <a:xfrm>
                <a:off x="75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87" name="Text Box 13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V0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8977" name="Group 14"/>
            <p:cNvGrpSpPr/>
            <p:nvPr/>
          </p:nvGrpSpPr>
          <p:grpSpPr>
            <a:xfrm>
              <a:off x="771" y="2"/>
              <a:ext cx="408" cy="297"/>
              <a:chOff x="0" y="0"/>
              <a:chExt cx="408" cy="297"/>
            </a:xfrm>
          </p:grpSpPr>
          <p:sp>
            <p:nvSpPr>
              <p:cNvPr id="38984" name="Oval 15"/>
              <p:cNvSpPr/>
              <p:nvPr/>
            </p:nvSpPr>
            <p:spPr>
              <a:xfrm>
                <a:off x="72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85" name="Text Box 16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8978" name="Group 17"/>
            <p:cNvGrpSpPr/>
            <p:nvPr/>
          </p:nvGrpSpPr>
          <p:grpSpPr>
            <a:xfrm>
              <a:off x="0" y="768"/>
              <a:ext cx="408" cy="297"/>
              <a:chOff x="0" y="0"/>
              <a:chExt cx="408" cy="297"/>
            </a:xfrm>
          </p:grpSpPr>
          <p:sp>
            <p:nvSpPr>
              <p:cNvPr id="38982" name="Oval 18"/>
              <p:cNvSpPr/>
              <p:nvPr/>
            </p:nvSpPr>
            <p:spPr>
              <a:xfrm>
                <a:off x="75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83" name="Text Box 19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V2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8979" name="Group 20"/>
            <p:cNvGrpSpPr/>
            <p:nvPr/>
          </p:nvGrpSpPr>
          <p:grpSpPr>
            <a:xfrm>
              <a:off x="771" y="768"/>
              <a:ext cx="408" cy="297"/>
              <a:chOff x="0" y="0"/>
              <a:chExt cx="408" cy="297"/>
            </a:xfrm>
          </p:grpSpPr>
          <p:sp>
            <p:nvSpPr>
              <p:cNvPr id="38980" name="Oval 21"/>
              <p:cNvSpPr/>
              <p:nvPr/>
            </p:nvSpPr>
            <p:spPr>
              <a:xfrm>
                <a:off x="72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981" name="Text Box 22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V3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39941" name="表格 39940"/>
          <p:cNvGraphicFramePr>
            <a:graphicFrameLocks noGrp="1"/>
          </p:cNvGraphicFramePr>
          <p:nvPr/>
        </p:nvGraphicFramePr>
        <p:xfrm>
          <a:off x="4476750" y="1776413"/>
          <a:ext cx="1447800" cy="1708152"/>
        </p:xfrm>
        <a:graphic>
          <a:graphicData uri="http://schemas.openxmlformats.org/drawingml/2006/table">
            <a:tbl>
              <a:tblPr/>
              <a:tblGrid>
                <a:gridCol w="381000"/>
                <a:gridCol w="533400"/>
                <a:gridCol w="533400"/>
              </a:tblGrid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∧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</a:tbl>
          </a:graphicData>
        </a:graphic>
      </p:graphicFrame>
      <p:grpSp>
        <p:nvGrpSpPr>
          <p:cNvPr id="38938" name="Group 102"/>
          <p:cNvGrpSpPr/>
          <p:nvPr/>
        </p:nvGrpSpPr>
        <p:grpSpPr>
          <a:xfrm>
            <a:off x="5695950" y="1700213"/>
            <a:ext cx="2324100" cy="1881187"/>
            <a:chOff x="0" y="0"/>
            <a:chExt cx="1464" cy="1185"/>
          </a:xfrm>
        </p:grpSpPr>
        <p:grpSp>
          <p:nvGrpSpPr>
            <p:cNvPr id="38940" name="Group 36"/>
            <p:cNvGrpSpPr/>
            <p:nvPr/>
          </p:nvGrpSpPr>
          <p:grpSpPr>
            <a:xfrm>
              <a:off x="290" y="0"/>
              <a:ext cx="534" cy="288"/>
              <a:chOff x="0" y="0"/>
              <a:chExt cx="724" cy="318"/>
            </a:xfrm>
          </p:grpSpPr>
          <p:grpSp>
            <p:nvGrpSpPr>
              <p:cNvPr id="38968" name="Group 37"/>
              <p:cNvGrpSpPr/>
              <p:nvPr/>
            </p:nvGrpSpPr>
            <p:grpSpPr>
              <a:xfrm>
                <a:off x="53" y="55"/>
                <a:ext cx="671" cy="240"/>
                <a:chOff x="0" y="0"/>
                <a:chExt cx="1488" cy="480"/>
              </a:xfrm>
            </p:grpSpPr>
            <p:sp>
              <p:nvSpPr>
                <p:cNvPr id="38970" name="Rectangle 38"/>
                <p:cNvSpPr/>
                <p:nvPr/>
              </p:nvSpPr>
              <p:spPr>
                <a:xfrm>
                  <a:off x="0" y="0"/>
                  <a:ext cx="1488" cy="479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71" name="Line 39"/>
                <p:cNvSpPr/>
                <p:nvPr/>
              </p:nvSpPr>
              <p:spPr>
                <a:xfrm>
                  <a:off x="766" y="0"/>
                  <a:ext cx="0" cy="479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8969" name="Text Box 40"/>
              <p:cNvSpPr txBox="1"/>
              <p:nvPr/>
            </p:nvSpPr>
            <p:spPr>
              <a:xfrm>
                <a:off x="0" y="0"/>
                <a:ext cx="484" cy="3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8941" name="Line 41"/>
            <p:cNvSpPr/>
            <p:nvPr/>
          </p:nvSpPr>
          <p:spPr>
            <a:xfrm>
              <a:off x="0" y="163"/>
              <a:ext cx="329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942" name="Line 42"/>
            <p:cNvSpPr/>
            <p:nvPr/>
          </p:nvSpPr>
          <p:spPr>
            <a:xfrm>
              <a:off x="0" y="1041"/>
              <a:ext cx="329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8943" name="Line 43"/>
            <p:cNvSpPr/>
            <p:nvPr/>
          </p:nvSpPr>
          <p:spPr>
            <a:xfrm>
              <a:off x="0" y="738"/>
              <a:ext cx="329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38944" name="Group 44"/>
            <p:cNvGrpSpPr/>
            <p:nvPr/>
          </p:nvGrpSpPr>
          <p:grpSpPr>
            <a:xfrm>
              <a:off x="925" y="15"/>
              <a:ext cx="539" cy="288"/>
              <a:chOff x="0" y="0"/>
              <a:chExt cx="731" cy="318"/>
            </a:xfrm>
          </p:grpSpPr>
          <p:grpSp>
            <p:nvGrpSpPr>
              <p:cNvPr id="38961" name="Group 45"/>
              <p:cNvGrpSpPr/>
              <p:nvPr/>
            </p:nvGrpSpPr>
            <p:grpSpPr>
              <a:xfrm>
                <a:off x="60" y="37"/>
                <a:ext cx="671" cy="240"/>
                <a:chOff x="0" y="0"/>
                <a:chExt cx="1488" cy="480"/>
              </a:xfrm>
            </p:grpSpPr>
            <p:sp>
              <p:nvSpPr>
                <p:cNvPr id="38966" name="Rectangle 46"/>
                <p:cNvSpPr/>
                <p:nvPr/>
              </p:nvSpPr>
              <p:spPr>
                <a:xfrm>
                  <a:off x="-1" y="1"/>
                  <a:ext cx="1489" cy="479"/>
                </a:xfrm>
                <a:prstGeom prst="rect">
                  <a:avLst/>
                </a:prstGeom>
                <a:solidFill>
                  <a:srgbClr val="99CCFF"/>
                </a:solidFill>
                <a:ln w="285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67" name="Line 47"/>
                <p:cNvSpPr/>
                <p:nvPr/>
              </p:nvSpPr>
              <p:spPr>
                <a:xfrm>
                  <a:off x="766" y="1"/>
                  <a:ext cx="0" cy="479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8962" name="Text Box 48"/>
              <p:cNvSpPr txBox="1"/>
              <p:nvPr/>
            </p:nvSpPr>
            <p:spPr>
              <a:xfrm>
                <a:off x="0" y="0"/>
                <a:ext cx="484" cy="3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963" name="Group 49"/>
              <p:cNvGrpSpPr/>
              <p:nvPr/>
            </p:nvGrpSpPr>
            <p:grpSpPr>
              <a:xfrm>
                <a:off x="507" y="105"/>
                <a:ext cx="135" cy="103"/>
                <a:chOff x="0" y="0"/>
                <a:chExt cx="192" cy="144"/>
              </a:xfrm>
            </p:grpSpPr>
            <p:sp>
              <p:nvSpPr>
                <p:cNvPr id="38964" name="Line 50"/>
                <p:cNvSpPr/>
                <p:nvPr/>
              </p:nvSpPr>
              <p:spPr>
                <a:xfrm flipV="1"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8965" name="Line 51"/>
                <p:cNvSpPr/>
                <p:nvPr/>
              </p:nvSpPr>
              <p:spPr>
                <a:xfrm>
                  <a:off x="97" y="0"/>
                  <a:ext cx="95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8945" name="Group 52"/>
            <p:cNvGrpSpPr/>
            <p:nvPr/>
          </p:nvGrpSpPr>
          <p:grpSpPr>
            <a:xfrm>
              <a:off x="290" y="594"/>
              <a:ext cx="534" cy="288"/>
              <a:chOff x="0" y="0"/>
              <a:chExt cx="724" cy="318"/>
            </a:xfrm>
          </p:grpSpPr>
          <p:grpSp>
            <p:nvGrpSpPr>
              <p:cNvPr id="38955" name="Group 53"/>
              <p:cNvGrpSpPr/>
              <p:nvPr/>
            </p:nvGrpSpPr>
            <p:grpSpPr>
              <a:xfrm>
                <a:off x="53" y="32"/>
                <a:ext cx="671" cy="239"/>
                <a:chOff x="0" y="0"/>
                <a:chExt cx="1488" cy="480"/>
              </a:xfrm>
            </p:grpSpPr>
            <p:sp>
              <p:nvSpPr>
                <p:cNvPr id="38959" name="Rectangle 54"/>
                <p:cNvSpPr/>
                <p:nvPr/>
              </p:nvSpPr>
              <p:spPr>
                <a:xfrm>
                  <a:off x="0" y="0"/>
                  <a:ext cx="1488" cy="479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60" name="Line 55"/>
                <p:cNvSpPr/>
                <p:nvPr/>
              </p:nvSpPr>
              <p:spPr>
                <a:xfrm>
                  <a:off x="766" y="0"/>
                  <a:ext cx="0" cy="479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8956" name="Text Box 56"/>
              <p:cNvSpPr txBox="1"/>
              <p:nvPr/>
            </p:nvSpPr>
            <p:spPr>
              <a:xfrm>
                <a:off x="0" y="0"/>
                <a:ext cx="484" cy="3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3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957" name="Line 57"/>
              <p:cNvSpPr/>
              <p:nvPr/>
            </p:nvSpPr>
            <p:spPr>
              <a:xfrm flipV="1">
                <a:off x="500" y="100"/>
                <a:ext cx="68" cy="103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958" name="Line 58"/>
              <p:cNvSpPr/>
              <p:nvPr/>
            </p:nvSpPr>
            <p:spPr>
              <a:xfrm>
                <a:off x="568" y="100"/>
                <a:ext cx="66" cy="103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8946" name="Group 59"/>
            <p:cNvGrpSpPr/>
            <p:nvPr/>
          </p:nvGrpSpPr>
          <p:grpSpPr>
            <a:xfrm>
              <a:off x="290" y="897"/>
              <a:ext cx="534" cy="288"/>
              <a:chOff x="0" y="0"/>
              <a:chExt cx="724" cy="288"/>
            </a:xfrm>
          </p:grpSpPr>
          <p:grpSp>
            <p:nvGrpSpPr>
              <p:cNvPr id="38948" name="Group 60"/>
              <p:cNvGrpSpPr/>
              <p:nvPr/>
            </p:nvGrpSpPr>
            <p:grpSpPr>
              <a:xfrm>
                <a:off x="53" y="38"/>
                <a:ext cx="671" cy="216"/>
                <a:chOff x="0" y="0"/>
                <a:chExt cx="1488" cy="480"/>
              </a:xfrm>
            </p:grpSpPr>
            <p:sp>
              <p:nvSpPr>
                <p:cNvPr id="38953" name="Rectangle 61"/>
                <p:cNvSpPr/>
                <p:nvPr/>
              </p:nvSpPr>
              <p:spPr>
                <a:xfrm>
                  <a:off x="0" y="0"/>
                  <a:ext cx="1488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954" name="Line 62"/>
                <p:cNvSpPr/>
                <p:nvPr/>
              </p:nvSpPr>
              <p:spPr>
                <a:xfrm>
                  <a:off x="766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8949" name="Text Box 63"/>
              <p:cNvSpPr txBox="1"/>
              <p:nvPr/>
            </p:nvSpPr>
            <p:spPr>
              <a:xfrm>
                <a:off x="0" y="0"/>
                <a:ext cx="48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0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950" name="Group 64"/>
              <p:cNvGrpSpPr/>
              <p:nvPr/>
            </p:nvGrpSpPr>
            <p:grpSpPr>
              <a:xfrm>
                <a:off x="500" y="100"/>
                <a:ext cx="135" cy="92"/>
                <a:chOff x="0" y="0"/>
                <a:chExt cx="192" cy="144"/>
              </a:xfrm>
            </p:grpSpPr>
            <p:sp>
              <p:nvSpPr>
                <p:cNvPr id="38951" name="Line 65"/>
                <p:cNvSpPr/>
                <p:nvPr/>
              </p:nvSpPr>
              <p:spPr>
                <a:xfrm flipV="1"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8952" name="Line 66"/>
                <p:cNvSpPr/>
                <p:nvPr/>
              </p:nvSpPr>
              <p:spPr>
                <a:xfrm>
                  <a:off x="97" y="0"/>
                  <a:ext cx="93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38947" name="Line 67"/>
            <p:cNvSpPr/>
            <p:nvPr/>
          </p:nvSpPr>
          <p:spPr>
            <a:xfrm>
              <a:off x="720" y="163"/>
              <a:ext cx="283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3" name="Rectangle 5"/>
          <p:cNvSpPr/>
          <p:nvPr/>
        </p:nvSpPr>
        <p:spPr>
          <a:xfrm>
            <a:off x="500063" y="3789363"/>
            <a:ext cx="8261350" cy="8661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特点：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个顶点，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条弧的有向图需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个表头结点，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个表结点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个链表中的结点个数是顶点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en-US" altLang="zh-CN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邻接表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93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有向图的逆邻接表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为了便于确定顶点的入度或以顶点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en-US" altLang="zh-CN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为头的弧，可以建立一个有向图的逆邻接表，即对每个顶点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en-US" altLang="zh-CN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建立一个以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en-US" altLang="zh-CN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为弧头的结点组成的链表。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40964" name="表格 40963"/>
          <p:cNvGraphicFramePr>
            <a:graphicFrameLocks noGrp="1"/>
          </p:cNvGraphicFramePr>
          <p:nvPr/>
        </p:nvGraphicFramePr>
        <p:xfrm>
          <a:off x="4492625" y="4527550"/>
          <a:ext cx="1447800" cy="1822452"/>
        </p:xfrm>
        <a:graphic>
          <a:graphicData uri="http://schemas.openxmlformats.org/drawingml/2006/table">
            <a:tbl>
              <a:tblPr/>
              <a:tblGrid>
                <a:gridCol w="381000"/>
                <a:gridCol w="533400"/>
                <a:gridCol w="533400"/>
              </a:tblGrid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</a:tbl>
          </a:graphicData>
        </a:graphic>
      </p:graphicFrame>
      <p:grpSp>
        <p:nvGrpSpPr>
          <p:cNvPr id="3" name="Group 85"/>
          <p:cNvGrpSpPr/>
          <p:nvPr/>
        </p:nvGrpSpPr>
        <p:grpSpPr>
          <a:xfrm>
            <a:off x="5707063" y="4508500"/>
            <a:ext cx="1312862" cy="1871663"/>
            <a:chOff x="0" y="0"/>
            <a:chExt cx="827" cy="1179"/>
          </a:xfrm>
        </p:grpSpPr>
        <p:grpSp>
          <p:nvGrpSpPr>
            <p:cNvPr id="40033" name="Group 48"/>
            <p:cNvGrpSpPr/>
            <p:nvPr/>
          </p:nvGrpSpPr>
          <p:grpSpPr>
            <a:xfrm>
              <a:off x="270" y="0"/>
              <a:ext cx="554" cy="271"/>
              <a:chOff x="0" y="0"/>
              <a:chExt cx="751" cy="299"/>
            </a:xfrm>
          </p:grpSpPr>
          <p:grpSp>
            <p:nvGrpSpPr>
              <p:cNvPr id="40063" name="Group 49"/>
              <p:cNvGrpSpPr/>
              <p:nvPr/>
            </p:nvGrpSpPr>
            <p:grpSpPr>
              <a:xfrm>
                <a:off x="80" y="49"/>
                <a:ext cx="671" cy="240"/>
                <a:chOff x="0" y="0"/>
                <a:chExt cx="1488" cy="480"/>
              </a:xfrm>
            </p:grpSpPr>
            <p:sp>
              <p:nvSpPr>
                <p:cNvPr id="40065" name="Rectangle 50"/>
                <p:cNvSpPr/>
                <p:nvPr/>
              </p:nvSpPr>
              <p:spPr>
                <a:xfrm>
                  <a:off x="0" y="0"/>
                  <a:ext cx="1488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800" dirty="0"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066" name="Line 51"/>
                <p:cNvSpPr/>
                <p:nvPr/>
              </p:nvSpPr>
              <p:spPr>
                <a:xfrm>
                  <a:off x="768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0064" name="Text Box 52"/>
              <p:cNvSpPr txBox="1"/>
              <p:nvPr/>
            </p:nvSpPr>
            <p:spPr>
              <a:xfrm>
                <a:off x="0" y="0"/>
                <a:ext cx="484" cy="29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</a:rPr>
                  <a:t>3</a:t>
                </a:r>
                <a:endParaRPr lang="en-US" altLang="zh-CN" sz="22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0034" name="Line 53"/>
            <p:cNvSpPr/>
            <p:nvPr/>
          </p:nvSpPr>
          <p:spPr>
            <a:xfrm>
              <a:off x="0" y="157"/>
              <a:ext cx="329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0035" name="Line 54"/>
            <p:cNvSpPr/>
            <p:nvPr/>
          </p:nvSpPr>
          <p:spPr>
            <a:xfrm>
              <a:off x="0" y="1035"/>
              <a:ext cx="329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40036" name="Line 55"/>
            <p:cNvSpPr/>
            <p:nvPr/>
          </p:nvSpPr>
          <p:spPr>
            <a:xfrm>
              <a:off x="0" y="732"/>
              <a:ext cx="329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40037" name="Group 57"/>
            <p:cNvGrpSpPr/>
            <p:nvPr/>
          </p:nvGrpSpPr>
          <p:grpSpPr>
            <a:xfrm>
              <a:off x="332" y="346"/>
              <a:ext cx="495" cy="217"/>
              <a:chOff x="0" y="0"/>
              <a:chExt cx="1488" cy="480"/>
            </a:xfrm>
          </p:grpSpPr>
          <p:sp>
            <p:nvSpPr>
              <p:cNvPr id="40061" name="Rectangle 58"/>
              <p:cNvSpPr/>
              <p:nvPr/>
            </p:nvSpPr>
            <p:spPr>
              <a:xfrm>
                <a:off x="0" y="0"/>
                <a:ext cx="1488" cy="480"/>
              </a:xfrm>
              <a:prstGeom prst="rect">
                <a:avLst/>
              </a:prstGeom>
              <a:solidFill>
                <a:srgbClr val="99CCFF"/>
              </a:solidFill>
              <a:ln w="19050" cap="rnd" cmpd="sng">
                <a:solidFill>
                  <a:schemeClr val="bg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800" dirty="0"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062" name="Line 59"/>
              <p:cNvSpPr/>
              <p:nvPr/>
            </p:nvSpPr>
            <p:spPr>
              <a:xfrm>
                <a:off x="768" y="0"/>
                <a:ext cx="0" cy="480"/>
              </a:xfrm>
              <a:prstGeom prst="line">
                <a:avLst/>
              </a:prstGeom>
              <a:ln w="19050" cap="rnd" cmpd="sng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40038" name="Text Box 60"/>
            <p:cNvSpPr txBox="1"/>
            <p:nvPr/>
          </p:nvSpPr>
          <p:spPr>
            <a:xfrm>
              <a:off x="270" y="315"/>
              <a:ext cx="357" cy="27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</a:rPr>
                <a:t>0</a:t>
              </a:r>
              <a:endParaRPr lang="en-US" altLang="zh-CN" sz="22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40039" name="Group 61"/>
            <p:cNvGrpSpPr/>
            <p:nvPr/>
          </p:nvGrpSpPr>
          <p:grpSpPr>
            <a:xfrm>
              <a:off x="662" y="407"/>
              <a:ext cx="99" cy="94"/>
              <a:chOff x="0" y="0"/>
              <a:chExt cx="192" cy="144"/>
            </a:xfrm>
          </p:grpSpPr>
          <p:sp>
            <p:nvSpPr>
              <p:cNvPr id="40059" name="Line 62"/>
              <p:cNvSpPr/>
              <p:nvPr/>
            </p:nvSpPr>
            <p:spPr>
              <a:xfrm flipV="1">
                <a:off x="0" y="0"/>
                <a:ext cx="96" cy="144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060" name="Line 63"/>
              <p:cNvSpPr/>
              <p:nvPr/>
            </p:nvSpPr>
            <p:spPr>
              <a:xfrm>
                <a:off x="96" y="0"/>
                <a:ext cx="96" cy="144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0040" name="Group 64"/>
            <p:cNvGrpSpPr/>
            <p:nvPr/>
          </p:nvGrpSpPr>
          <p:grpSpPr>
            <a:xfrm>
              <a:off x="270" y="573"/>
              <a:ext cx="554" cy="272"/>
              <a:chOff x="0" y="0"/>
              <a:chExt cx="751" cy="300"/>
            </a:xfrm>
          </p:grpSpPr>
          <p:grpSp>
            <p:nvGrpSpPr>
              <p:cNvPr id="40053" name="Group 65"/>
              <p:cNvGrpSpPr/>
              <p:nvPr/>
            </p:nvGrpSpPr>
            <p:grpSpPr>
              <a:xfrm>
                <a:off x="80" y="49"/>
                <a:ext cx="671" cy="239"/>
                <a:chOff x="0" y="0"/>
                <a:chExt cx="1488" cy="480"/>
              </a:xfrm>
            </p:grpSpPr>
            <p:sp>
              <p:nvSpPr>
                <p:cNvPr id="40057" name="Rectangle 66"/>
                <p:cNvSpPr/>
                <p:nvPr/>
              </p:nvSpPr>
              <p:spPr>
                <a:xfrm>
                  <a:off x="0" y="0"/>
                  <a:ext cx="1488" cy="480"/>
                </a:xfrm>
                <a:prstGeom prst="rect">
                  <a:avLst/>
                </a:prstGeom>
                <a:solidFill>
                  <a:srgbClr val="99CCFF"/>
                </a:solidFill>
                <a:ln w="285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800" dirty="0"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058" name="Line 67"/>
                <p:cNvSpPr/>
                <p:nvPr/>
              </p:nvSpPr>
              <p:spPr>
                <a:xfrm>
                  <a:off x="768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0054" name="Text Box 68"/>
              <p:cNvSpPr txBox="1"/>
              <p:nvPr/>
            </p:nvSpPr>
            <p:spPr>
              <a:xfrm>
                <a:off x="0" y="0"/>
                <a:ext cx="484" cy="3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</a:rPr>
                  <a:t>0</a:t>
                </a:r>
                <a:endParaRPr lang="en-US" altLang="zh-CN" sz="22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055" name="Line 69"/>
              <p:cNvSpPr/>
              <p:nvPr/>
            </p:nvSpPr>
            <p:spPr>
              <a:xfrm flipV="1">
                <a:off x="527" y="117"/>
                <a:ext cx="68" cy="103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056" name="Line 70"/>
              <p:cNvSpPr/>
              <p:nvPr/>
            </p:nvSpPr>
            <p:spPr>
              <a:xfrm>
                <a:off x="595" y="117"/>
                <a:ext cx="67" cy="103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0041" name="Group 71"/>
            <p:cNvGrpSpPr/>
            <p:nvPr/>
          </p:nvGrpSpPr>
          <p:grpSpPr>
            <a:xfrm>
              <a:off x="270" y="908"/>
              <a:ext cx="554" cy="271"/>
              <a:chOff x="0" y="0"/>
              <a:chExt cx="751" cy="271"/>
            </a:xfrm>
          </p:grpSpPr>
          <p:grpSp>
            <p:nvGrpSpPr>
              <p:cNvPr id="40046" name="Group 72"/>
              <p:cNvGrpSpPr/>
              <p:nvPr/>
            </p:nvGrpSpPr>
            <p:grpSpPr>
              <a:xfrm>
                <a:off x="80" y="21"/>
                <a:ext cx="671" cy="216"/>
                <a:chOff x="0" y="0"/>
                <a:chExt cx="1488" cy="480"/>
              </a:xfrm>
            </p:grpSpPr>
            <p:sp>
              <p:nvSpPr>
                <p:cNvPr id="40051" name="Rectangle 73"/>
                <p:cNvSpPr/>
                <p:nvPr/>
              </p:nvSpPr>
              <p:spPr>
                <a:xfrm>
                  <a:off x="0" y="0"/>
                  <a:ext cx="1488" cy="480"/>
                </a:xfrm>
                <a:prstGeom prst="rect">
                  <a:avLst/>
                </a:prstGeom>
                <a:solidFill>
                  <a:srgbClr val="99CCFF"/>
                </a:solidFill>
                <a:ln w="285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800" dirty="0"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052" name="Line 74"/>
                <p:cNvSpPr/>
                <p:nvPr/>
              </p:nvSpPr>
              <p:spPr>
                <a:xfrm>
                  <a:off x="768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0047" name="Text Box 75"/>
              <p:cNvSpPr txBox="1"/>
              <p:nvPr/>
            </p:nvSpPr>
            <p:spPr>
              <a:xfrm>
                <a:off x="0" y="0"/>
                <a:ext cx="484" cy="27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</a:rPr>
                  <a:t>2</a:t>
                </a:r>
                <a:endParaRPr lang="en-US" altLang="zh-CN" sz="2200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048" name="Group 76"/>
              <p:cNvGrpSpPr/>
              <p:nvPr/>
            </p:nvGrpSpPr>
            <p:grpSpPr>
              <a:xfrm>
                <a:off x="527" y="83"/>
                <a:ext cx="135" cy="92"/>
                <a:chOff x="0" y="0"/>
                <a:chExt cx="192" cy="144"/>
              </a:xfrm>
            </p:grpSpPr>
            <p:sp>
              <p:nvSpPr>
                <p:cNvPr id="40049" name="Line 77"/>
                <p:cNvSpPr/>
                <p:nvPr/>
              </p:nvSpPr>
              <p:spPr>
                <a:xfrm flipV="1"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0" name="Line 78"/>
                <p:cNvSpPr/>
                <p:nvPr/>
              </p:nvSpPr>
              <p:spPr>
                <a:xfrm>
                  <a:off x="96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40042" name="Line 81"/>
            <p:cNvSpPr/>
            <p:nvPr/>
          </p:nvSpPr>
          <p:spPr>
            <a:xfrm>
              <a:off x="0" y="459"/>
              <a:ext cx="329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40043" name="Group 82"/>
            <p:cNvGrpSpPr/>
            <p:nvPr/>
          </p:nvGrpSpPr>
          <p:grpSpPr>
            <a:xfrm>
              <a:off x="669" y="123"/>
              <a:ext cx="99" cy="94"/>
              <a:chOff x="0" y="0"/>
              <a:chExt cx="192" cy="144"/>
            </a:xfrm>
          </p:grpSpPr>
          <p:sp>
            <p:nvSpPr>
              <p:cNvPr id="40044" name="Line 83"/>
              <p:cNvSpPr/>
              <p:nvPr/>
            </p:nvSpPr>
            <p:spPr>
              <a:xfrm flipV="1">
                <a:off x="0" y="0"/>
                <a:ext cx="96" cy="144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045" name="Line 84"/>
              <p:cNvSpPr/>
              <p:nvPr/>
            </p:nvSpPr>
            <p:spPr>
              <a:xfrm>
                <a:off x="96" y="0"/>
                <a:ext cx="96" cy="144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39962" name="Group 6"/>
          <p:cNvGrpSpPr/>
          <p:nvPr/>
        </p:nvGrpSpPr>
        <p:grpSpPr>
          <a:xfrm>
            <a:off x="1042988" y="3106103"/>
            <a:ext cx="1873250" cy="1690687"/>
            <a:chOff x="0" y="0"/>
            <a:chExt cx="1180" cy="1065"/>
          </a:xfrm>
        </p:grpSpPr>
        <p:sp>
          <p:nvSpPr>
            <p:cNvPr id="40017" name="Line 7"/>
            <p:cNvSpPr/>
            <p:nvPr/>
          </p:nvSpPr>
          <p:spPr>
            <a:xfrm>
              <a:off x="235" y="339"/>
              <a:ext cx="0" cy="412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40018" name="Line 8"/>
            <p:cNvSpPr/>
            <p:nvPr/>
          </p:nvSpPr>
          <p:spPr>
            <a:xfrm>
              <a:off x="369" y="922"/>
              <a:ext cx="506" cy="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40019" name="Line 9"/>
            <p:cNvSpPr/>
            <p:nvPr/>
          </p:nvSpPr>
          <p:spPr>
            <a:xfrm>
              <a:off x="369" y="168"/>
              <a:ext cx="472" cy="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40020" name="Line 10"/>
            <p:cNvSpPr/>
            <p:nvPr/>
          </p:nvSpPr>
          <p:spPr>
            <a:xfrm flipH="1" flipV="1">
              <a:off x="289" y="240"/>
              <a:ext cx="672" cy="624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sp>
        <p:grpSp>
          <p:nvGrpSpPr>
            <p:cNvPr id="40021" name="Group 11"/>
            <p:cNvGrpSpPr/>
            <p:nvPr/>
          </p:nvGrpSpPr>
          <p:grpSpPr>
            <a:xfrm>
              <a:off x="0" y="0"/>
              <a:ext cx="408" cy="297"/>
              <a:chOff x="0" y="0"/>
              <a:chExt cx="408" cy="297"/>
            </a:xfrm>
          </p:grpSpPr>
          <p:sp>
            <p:nvSpPr>
              <p:cNvPr id="40031" name="Oval 12"/>
              <p:cNvSpPr/>
              <p:nvPr/>
            </p:nvSpPr>
            <p:spPr>
              <a:xfrm>
                <a:off x="79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032" name="Text Box 13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V0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022" name="Group 14"/>
            <p:cNvGrpSpPr/>
            <p:nvPr/>
          </p:nvGrpSpPr>
          <p:grpSpPr>
            <a:xfrm>
              <a:off x="772" y="2"/>
              <a:ext cx="408" cy="297"/>
              <a:chOff x="0" y="0"/>
              <a:chExt cx="408" cy="297"/>
            </a:xfrm>
          </p:grpSpPr>
          <p:sp>
            <p:nvSpPr>
              <p:cNvPr id="40029" name="Oval 15"/>
              <p:cNvSpPr/>
              <p:nvPr/>
            </p:nvSpPr>
            <p:spPr>
              <a:xfrm>
                <a:off x="75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030" name="Text Box 16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023" name="Group 17"/>
            <p:cNvGrpSpPr/>
            <p:nvPr/>
          </p:nvGrpSpPr>
          <p:grpSpPr>
            <a:xfrm>
              <a:off x="0" y="768"/>
              <a:ext cx="408" cy="297"/>
              <a:chOff x="0" y="0"/>
              <a:chExt cx="408" cy="297"/>
            </a:xfrm>
          </p:grpSpPr>
          <p:sp>
            <p:nvSpPr>
              <p:cNvPr id="40027" name="Oval 18"/>
              <p:cNvSpPr/>
              <p:nvPr/>
            </p:nvSpPr>
            <p:spPr>
              <a:xfrm>
                <a:off x="79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028" name="Text Box 19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V2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0024" name="Group 20"/>
            <p:cNvGrpSpPr/>
            <p:nvPr/>
          </p:nvGrpSpPr>
          <p:grpSpPr>
            <a:xfrm>
              <a:off x="772" y="768"/>
              <a:ext cx="408" cy="297"/>
              <a:chOff x="0" y="0"/>
              <a:chExt cx="408" cy="297"/>
            </a:xfrm>
          </p:grpSpPr>
          <p:sp>
            <p:nvSpPr>
              <p:cNvPr id="40025" name="Oval 21"/>
              <p:cNvSpPr/>
              <p:nvPr/>
            </p:nvSpPr>
            <p:spPr>
              <a:xfrm>
                <a:off x="75" y="3"/>
                <a:ext cx="289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026" name="Text Box 22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V3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40987" name="表格 40986"/>
          <p:cNvGraphicFramePr>
            <a:graphicFrameLocks noGrp="1"/>
          </p:cNvGraphicFramePr>
          <p:nvPr/>
        </p:nvGraphicFramePr>
        <p:xfrm>
          <a:off x="4476750" y="2632075"/>
          <a:ext cx="1447800" cy="1708152"/>
        </p:xfrm>
        <a:graphic>
          <a:graphicData uri="http://schemas.openxmlformats.org/drawingml/2006/table">
            <a:tbl>
              <a:tblPr/>
              <a:tblGrid>
                <a:gridCol w="381000"/>
                <a:gridCol w="533400"/>
                <a:gridCol w="533400"/>
              </a:tblGrid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∧</a:t>
                      </a: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27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</a:tbl>
          </a:graphicData>
        </a:graphic>
      </p:graphicFrame>
      <p:grpSp>
        <p:nvGrpSpPr>
          <p:cNvPr id="39984" name="组合 91"/>
          <p:cNvGrpSpPr/>
          <p:nvPr/>
        </p:nvGrpSpPr>
        <p:grpSpPr>
          <a:xfrm>
            <a:off x="5695950" y="2555875"/>
            <a:ext cx="2324100" cy="1881188"/>
            <a:chOff x="0" y="0"/>
            <a:chExt cx="2324101" cy="1881188"/>
          </a:xfrm>
        </p:grpSpPr>
        <p:grpSp>
          <p:nvGrpSpPr>
            <p:cNvPr id="39985" name="Group 36"/>
            <p:cNvGrpSpPr/>
            <p:nvPr/>
          </p:nvGrpSpPr>
          <p:grpSpPr>
            <a:xfrm>
              <a:off x="460375" y="0"/>
              <a:ext cx="847725" cy="457200"/>
              <a:chOff x="0" y="0"/>
              <a:chExt cx="724" cy="318"/>
            </a:xfrm>
          </p:grpSpPr>
          <p:grpSp>
            <p:nvGrpSpPr>
              <p:cNvPr id="40013" name="Group 37"/>
              <p:cNvGrpSpPr/>
              <p:nvPr/>
            </p:nvGrpSpPr>
            <p:grpSpPr>
              <a:xfrm>
                <a:off x="53" y="55"/>
                <a:ext cx="671" cy="240"/>
                <a:chOff x="0" y="0"/>
                <a:chExt cx="1488" cy="480"/>
              </a:xfrm>
            </p:grpSpPr>
            <p:sp>
              <p:nvSpPr>
                <p:cNvPr id="40015" name="Rectangle 38"/>
                <p:cNvSpPr/>
                <p:nvPr/>
              </p:nvSpPr>
              <p:spPr>
                <a:xfrm>
                  <a:off x="0" y="0"/>
                  <a:ext cx="1488" cy="479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016" name="Line 39"/>
                <p:cNvSpPr/>
                <p:nvPr/>
              </p:nvSpPr>
              <p:spPr>
                <a:xfrm>
                  <a:off x="766" y="0"/>
                  <a:ext cx="0" cy="479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0014" name="Text Box 40"/>
              <p:cNvSpPr txBox="1"/>
              <p:nvPr/>
            </p:nvSpPr>
            <p:spPr>
              <a:xfrm>
                <a:off x="0" y="0"/>
                <a:ext cx="484" cy="3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9986" name="Line 41"/>
            <p:cNvSpPr/>
            <p:nvPr/>
          </p:nvSpPr>
          <p:spPr>
            <a:xfrm>
              <a:off x="0" y="258763"/>
              <a:ext cx="522288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9987" name="Line 42"/>
            <p:cNvSpPr/>
            <p:nvPr/>
          </p:nvSpPr>
          <p:spPr>
            <a:xfrm>
              <a:off x="0" y="1652588"/>
              <a:ext cx="522288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9988" name="Line 43"/>
            <p:cNvSpPr/>
            <p:nvPr/>
          </p:nvSpPr>
          <p:spPr>
            <a:xfrm>
              <a:off x="0" y="1171575"/>
              <a:ext cx="522288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39989" name="Group 44"/>
            <p:cNvGrpSpPr/>
            <p:nvPr/>
          </p:nvGrpSpPr>
          <p:grpSpPr>
            <a:xfrm>
              <a:off x="1468438" y="23813"/>
              <a:ext cx="855663" cy="457200"/>
              <a:chOff x="0" y="0"/>
              <a:chExt cx="731" cy="318"/>
            </a:xfrm>
          </p:grpSpPr>
          <p:grpSp>
            <p:nvGrpSpPr>
              <p:cNvPr id="40006" name="Group 45"/>
              <p:cNvGrpSpPr/>
              <p:nvPr/>
            </p:nvGrpSpPr>
            <p:grpSpPr>
              <a:xfrm>
                <a:off x="60" y="37"/>
                <a:ext cx="671" cy="240"/>
                <a:chOff x="0" y="0"/>
                <a:chExt cx="1488" cy="480"/>
              </a:xfrm>
            </p:grpSpPr>
            <p:sp>
              <p:nvSpPr>
                <p:cNvPr id="40011" name="Rectangle 46"/>
                <p:cNvSpPr/>
                <p:nvPr/>
              </p:nvSpPr>
              <p:spPr>
                <a:xfrm>
                  <a:off x="-1" y="1"/>
                  <a:ext cx="1489" cy="479"/>
                </a:xfrm>
                <a:prstGeom prst="rect">
                  <a:avLst/>
                </a:prstGeom>
                <a:solidFill>
                  <a:srgbClr val="99CCFF"/>
                </a:solidFill>
                <a:ln w="28575" cap="flat" cmpd="sng">
                  <a:solidFill>
                    <a:schemeClr val="bg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012" name="Line 47"/>
                <p:cNvSpPr/>
                <p:nvPr/>
              </p:nvSpPr>
              <p:spPr>
                <a:xfrm>
                  <a:off x="766" y="1"/>
                  <a:ext cx="0" cy="479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0007" name="Text Box 48"/>
              <p:cNvSpPr txBox="1"/>
              <p:nvPr/>
            </p:nvSpPr>
            <p:spPr>
              <a:xfrm>
                <a:off x="0" y="0"/>
                <a:ext cx="484" cy="3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008" name="Group 49"/>
              <p:cNvGrpSpPr/>
              <p:nvPr/>
            </p:nvGrpSpPr>
            <p:grpSpPr>
              <a:xfrm>
                <a:off x="507" y="105"/>
                <a:ext cx="135" cy="103"/>
                <a:chOff x="0" y="0"/>
                <a:chExt cx="192" cy="144"/>
              </a:xfrm>
            </p:grpSpPr>
            <p:sp>
              <p:nvSpPr>
                <p:cNvPr id="40009" name="Line 50"/>
                <p:cNvSpPr/>
                <p:nvPr/>
              </p:nvSpPr>
              <p:spPr>
                <a:xfrm flipV="1"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10" name="Line 51"/>
                <p:cNvSpPr/>
                <p:nvPr/>
              </p:nvSpPr>
              <p:spPr>
                <a:xfrm>
                  <a:off x="97" y="0"/>
                  <a:ext cx="95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39990" name="Group 52"/>
            <p:cNvGrpSpPr/>
            <p:nvPr/>
          </p:nvGrpSpPr>
          <p:grpSpPr>
            <a:xfrm>
              <a:off x="460375" y="942975"/>
              <a:ext cx="847725" cy="457200"/>
              <a:chOff x="0" y="0"/>
              <a:chExt cx="724" cy="318"/>
            </a:xfrm>
          </p:grpSpPr>
          <p:grpSp>
            <p:nvGrpSpPr>
              <p:cNvPr id="40000" name="Group 53"/>
              <p:cNvGrpSpPr/>
              <p:nvPr/>
            </p:nvGrpSpPr>
            <p:grpSpPr>
              <a:xfrm>
                <a:off x="53" y="32"/>
                <a:ext cx="671" cy="239"/>
                <a:chOff x="0" y="0"/>
                <a:chExt cx="1488" cy="480"/>
              </a:xfrm>
            </p:grpSpPr>
            <p:sp>
              <p:nvSpPr>
                <p:cNvPr id="40004" name="Rectangle 54"/>
                <p:cNvSpPr/>
                <p:nvPr/>
              </p:nvSpPr>
              <p:spPr>
                <a:xfrm>
                  <a:off x="0" y="0"/>
                  <a:ext cx="1488" cy="479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005" name="Line 55"/>
                <p:cNvSpPr/>
                <p:nvPr/>
              </p:nvSpPr>
              <p:spPr>
                <a:xfrm>
                  <a:off x="766" y="0"/>
                  <a:ext cx="0" cy="479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40001" name="Text Box 56"/>
              <p:cNvSpPr txBox="1"/>
              <p:nvPr/>
            </p:nvSpPr>
            <p:spPr>
              <a:xfrm>
                <a:off x="0" y="0"/>
                <a:ext cx="484" cy="3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3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002" name="Line 57"/>
              <p:cNvSpPr/>
              <p:nvPr/>
            </p:nvSpPr>
            <p:spPr>
              <a:xfrm flipV="1">
                <a:off x="500" y="100"/>
                <a:ext cx="68" cy="103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003" name="Line 58"/>
              <p:cNvSpPr/>
              <p:nvPr/>
            </p:nvSpPr>
            <p:spPr>
              <a:xfrm>
                <a:off x="568" y="100"/>
                <a:ext cx="66" cy="103"/>
              </a:xfrm>
              <a:prstGeom prst="line">
                <a:avLst/>
              </a:prstGeom>
              <a:ln w="2857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9991" name="Group 59"/>
            <p:cNvGrpSpPr/>
            <p:nvPr/>
          </p:nvGrpSpPr>
          <p:grpSpPr>
            <a:xfrm>
              <a:off x="460375" y="1423988"/>
              <a:ext cx="847725" cy="457200"/>
              <a:chOff x="0" y="0"/>
              <a:chExt cx="724" cy="288"/>
            </a:xfrm>
          </p:grpSpPr>
          <p:grpSp>
            <p:nvGrpSpPr>
              <p:cNvPr id="39993" name="Group 60"/>
              <p:cNvGrpSpPr/>
              <p:nvPr/>
            </p:nvGrpSpPr>
            <p:grpSpPr>
              <a:xfrm>
                <a:off x="53" y="38"/>
                <a:ext cx="671" cy="216"/>
                <a:chOff x="0" y="0"/>
                <a:chExt cx="1488" cy="480"/>
              </a:xfrm>
            </p:grpSpPr>
            <p:sp>
              <p:nvSpPr>
                <p:cNvPr id="39998" name="Rectangle 61"/>
                <p:cNvSpPr/>
                <p:nvPr/>
              </p:nvSpPr>
              <p:spPr>
                <a:xfrm>
                  <a:off x="0" y="0"/>
                  <a:ext cx="1488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999" name="Line 62"/>
                <p:cNvSpPr/>
                <p:nvPr/>
              </p:nvSpPr>
              <p:spPr>
                <a:xfrm>
                  <a:off x="766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9994" name="Text Box 63"/>
              <p:cNvSpPr txBox="1"/>
              <p:nvPr/>
            </p:nvSpPr>
            <p:spPr>
              <a:xfrm>
                <a:off x="0" y="0"/>
                <a:ext cx="484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0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9995" name="Group 64"/>
              <p:cNvGrpSpPr/>
              <p:nvPr/>
            </p:nvGrpSpPr>
            <p:grpSpPr>
              <a:xfrm>
                <a:off x="500" y="100"/>
                <a:ext cx="135" cy="92"/>
                <a:chOff x="0" y="0"/>
                <a:chExt cx="192" cy="144"/>
              </a:xfrm>
            </p:grpSpPr>
            <p:sp>
              <p:nvSpPr>
                <p:cNvPr id="39996" name="Line 65"/>
                <p:cNvSpPr/>
                <p:nvPr/>
              </p:nvSpPr>
              <p:spPr>
                <a:xfrm flipV="1"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9997" name="Line 66"/>
                <p:cNvSpPr/>
                <p:nvPr/>
              </p:nvSpPr>
              <p:spPr>
                <a:xfrm>
                  <a:off x="97" y="0"/>
                  <a:ext cx="93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39992" name="Line 67"/>
            <p:cNvSpPr/>
            <p:nvPr/>
          </p:nvSpPr>
          <p:spPr>
            <a:xfrm>
              <a:off x="1143000" y="258763"/>
              <a:ext cx="449263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邻接表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096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无向图的邻接表特点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个链表中结点数目为顶点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的度；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所有链表中结点数目的一半为图中边数；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占用的存储单元数目为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n+2e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有向图的邻接表特点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个链表中结点数目为顶点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的出度；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所有链表中结点数目为图中弧数；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占用的存储单元数目为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n+e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charRg st="1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963">
                                            <p:txEl>
                                              <p:charRg st="10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charRg st="28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charRg st="28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charRg st="47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963">
                                            <p:txEl>
                                              <p:charRg st="47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charRg st="6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0963">
                                            <p:txEl>
                                              <p:charRg st="64" end="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charRg st="74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0963">
                                            <p:txEl>
                                              <p:charRg st="74" end="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charRg st="93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0963">
                                            <p:txEl>
                                              <p:charRg st="93" end="1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charRg st="109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0963">
                                            <p:txEl>
                                              <p:charRg st="109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邻接表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98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邻接表的优点：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空间效率高；容易寻找顶点的邻接点；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邻接表的缺点：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判断两顶点间是否有边或弧，需搜索两结点对应的单链表，没有邻接矩阵方便。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适合存储稀疏图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8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1987">
                                            <p:txEl>
                                              <p:charRg st="8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26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987">
                                            <p:txEl>
                                              <p:charRg st="26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34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1987">
                                            <p:txEl>
                                              <p:charRg st="34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charRg st="70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987">
                                            <p:txEl>
                                              <p:charRg st="70" end="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邻接表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01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已知某有向网的邻接表，请画出该网络。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323850" y="1625600"/>
          <a:ext cx="5605463" cy="302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304415" imgH="1862455" progId="Photoshop.Image.5">
                  <p:embed/>
                </p:oleObj>
              </mc:Choice>
              <mc:Fallback>
                <p:oleObj name="" r:id="rId1" imgW="2304415" imgH="1862455" progId="Photoshop.Image.5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3850" y="1625600"/>
                        <a:ext cx="5605463" cy="3027363"/>
                      </a:xfrm>
                      <a:prstGeom prst="rect">
                        <a:avLst/>
                      </a:prstGeom>
                      <a:noFill/>
                      <a:ln w="19050" cap="flat" cmpd="sng">
                        <a:solidFill>
                          <a:schemeClr val="hlink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17"/>
          <p:cNvGraphicFramePr>
            <a:graphicFrameLocks noChangeAspect="1"/>
          </p:cNvGraphicFramePr>
          <p:nvPr/>
        </p:nvGraphicFramePr>
        <p:xfrm>
          <a:off x="3490913" y="4149725"/>
          <a:ext cx="5329237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1923415" imgH="1298575" progId="Photoshop.Image.5">
                  <p:embed/>
                </p:oleObj>
              </mc:Choice>
              <mc:Fallback>
                <p:oleObj name="" r:id="rId3" imgW="1923415" imgH="1298575" progId="Photoshop.Image.5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0913" y="4149725"/>
                        <a:ext cx="5329237" cy="26924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19050" cap="flat" cmpd="sng">
                        <a:solidFill>
                          <a:schemeClr val="hlink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任意多边形 14"/>
          <p:cNvSpPr/>
          <p:nvPr/>
        </p:nvSpPr>
        <p:spPr>
          <a:xfrm>
            <a:off x="5997575" y="4479925"/>
            <a:ext cx="1570038" cy="4413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20696" y="31593"/>
              </a:cxn>
              <a:cxn ang="0">
                <a:pos x="898246" y="157964"/>
              </a:cxn>
              <a:cxn ang="0">
                <a:pos x="1284833" y="363321"/>
              </a:cxn>
              <a:cxn ang="0">
                <a:pos x="1421275" y="537084"/>
              </a:cxn>
            </a:cxnLst>
            <a:pathLst>
              <a:path w="1587500" h="431800">
                <a:moveTo>
                  <a:pt x="0" y="0"/>
                </a:moveTo>
                <a:cubicBezTo>
                  <a:pt x="151341" y="2116"/>
                  <a:pt x="302683" y="4233"/>
                  <a:pt x="469900" y="25400"/>
                </a:cubicBezTo>
                <a:cubicBezTo>
                  <a:pt x="637117" y="46567"/>
                  <a:pt x="842433" y="82550"/>
                  <a:pt x="1003300" y="127000"/>
                </a:cubicBezTo>
                <a:cubicBezTo>
                  <a:pt x="1164167" y="171450"/>
                  <a:pt x="1337733" y="241300"/>
                  <a:pt x="1435100" y="292100"/>
                </a:cubicBezTo>
                <a:cubicBezTo>
                  <a:pt x="1532467" y="342900"/>
                  <a:pt x="1559983" y="387350"/>
                  <a:pt x="1587500" y="43180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p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5013325" y="4652963"/>
            <a:ext cx="677863" cy="487362"/>
          </a:xfrm>
          <a:custGeom>
            <a:avLst/>
            <a:gdLst/>
            <a:ahLst/>
            <a:cxnLst>
              <a:cxn ang="0">
                <a:pos x="675016" y="0"/>
              </a:cxn>
              <a:cxn ang="0">
                <a:pos x="470236" y="287677"/>
              </a:cxn>
              <a:cxn ang="0">
                <a:pos x="227532" y="431516"/>
              </a:cxn>
              <a:cxn ang="0">
                <a:pos x="0" y="484509"/>
              </a:cxn>
            </a:cxnLst>
            <a:pathLst>
              <a:path w="678180" h="487680">
                <a:moveTo>
                  <a:pt x="678180" y="0"/>
                </a:moveTo>
                <a:cubicBezTo>
                  <a:pt x="612775" y="108585"/>
                  <a:pt x="547370" y="217170"/>
                  <a:pt x="472440" y="289560"/>
                </a:cubicBezTo>
                <a:cubicBezTo>
                  <a:pt x="397510" y="361950"/>
                  <a:pt x="307340" y="401320"/>
                  <a:pt x="228600" y="434340"/>
                </a:cubicBezTo>
                <a:cubicBezTo>
                  <a:pt x="149860" y="467360"/>
                  <a:pt x="74930" y="477520"/>
                  <a:pt x="0" y="48768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p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716463" y="4456113"/>
            <a:ext cx="792162" cy="557212"/>
          </a:xfrm>
          <a:custGeom>
            <a:avLst/>
            <a:gdLst/>
            <a:ahLst/>
            <a:cxnLst>
              <a:cxn ang="0">
                <a:pos x="0" y="640646"/>
              </a:cxn>
              <a:cxn ang="0">
                <a:pos x="113854" y="240244"/>
              </a:cxn>
              <a:cxn ang="0">
                <a:pos x="244372" y="80081"/>
              </a:cxn>
              <a:cxn ang="0">
                <a:pos x="319348" y="0"/>
              </a:cxn>
            </a:cxnLst>
            <a:pathLst>
              <a:path w="876300" h="548640">
                <a:moveTo>
                  <a:pt x="0" y="548640"/>
                </a:moveTo>
                <a:cubicBezTo>
                  <a:pt x="100330" y="417195"/>
                  <a:pt x="200660" y="285750"/>
                  <a:pt x="312420" y="205740"/>
                </a:cubicBezTo>
                <a:cubicBezTo>
                  <a:pt x="424180" y="125730"/>
                  <a:pt x="576580" y="102870"/>
                  <a:pt x="670560" y="68580"/>
                </a:cubicBezTo>
                <a:cubicBezTo>
                  <a:pt x="764540" y="34290"/>
                  <a:pt x="820420" y="17145"/>
                  <a:pt x="876300" y="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lg" len="lg"/>
            <a:tailEnd type="triangle" w="med" len="lg"/>
          </a:ln>
        </p:spPr>
        <p:txBody>
          <a:bodyPr/>
          <a:p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5867400" y="4654550"/>
            <a:ext cx="304800" cy="525463"/>
          </a:xfrm>
          <a:custGeom>
            <a:avLst/>
            <a:gdLst/>
            <a:ahLst/>
            <a:cxnLst>
              <a:cxn ang="0">
                <a:pos x="304800" y="522619"/>
              </a:cxn>
              <a:cxn ang="0">
                <a:pos x="91440" y="318116"/>
              </a:cxn>
              <a:cxn ang="0">
                <a:pos x="0" y="0"/>
              </a:cxn>
            </a:cxnLst>
            <a:pathLst>
              <a:path w="304800" h="525780">
                <a:moveTo>
                  <a:pt x="304800" y="525780"/>
                </a:moveTo>
                <a:cubicBezTo>
                  <a:pt x="223520" y="466725"/>
                  <a:pt x="142240" y="407670"/>
                  <a:pt x="91440" y="320040"/>
                </a:cubicBezTo>
                <a:cubicBezTo>
                  <a:pt x="40640" y="232410"/>
                  <a:pt x="20320" y="116205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p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4356100" y="5356225"/>
            <a:ext cx="503238" cy="755650"/>
          </a:xfrm>
          <a:custGeom>
            <a:avLst/>
            <a:gdLst/>
            <a:ahLst/>
            <a:cxnLst>
              <a:cxn ang="0">
                <a:pos x="506109" y="0"/>
              </a:cxn>
              <a:cxn ang="0">
                <a:pos x="391085" y="371965"/>
              </a:cxn>
              <a:cxn ang="0">
                <a:pos x="168702" y="596692"/>
              </a:cxn>
              <a:cxn ang="0">
                <a:pos x="0" y="767176"/>
              </a:cxn>
            </a:cxnLst>
            <a:pathLst>
              <a:path w="502920" h="754380">
                <a:moveTo>
                  <a:pt x="502920" y="0"/>
                </a:moveTo>
                <a:cubicBezTo>
                  <a:pt x="473710" y="133985"/>
                  <a:pt x="444500" y="267970"/>
                  <a:pt x="388620" y="365760"/>
                </a:cubicBezTo>
                <a:cubicBezTo>
                  <a:pt x="332740" y="463550"/>
                  <a:pt x="167640" y="586740"/>
                  <a:pt x="167640" y="586740"/>
                </a:cubicBezTo>
                <a:lnTo>
                  <a:pt x="0" y="754380"/>
                </a:ln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p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3981450" y="5289550"/>
            <a:ext cx="571500" cy="701675"/>
          </a:xfrm>
          <a:custGeom>
            <a:avLst/>
            <a:gdLst/>
            <a:ahLst/>
            <a:cxnLst>
              <a:cxn ang="0">
                <a:pos x="0" y="707416"/>
              </a:cxn>
              <a:cxn ang="0">
                <a:pos x="114300" y="415222"/>
              </a:cxn>
              <a:cxn ang="0">
                <a:pos x="312420" y="176854"/>
              </a:cxn>
              <a:cxn ang="0">
                <a:pos x="571500" y="0"/>
              </a:cxn>
            </a:cxnLst>
            <a:pathLst>
              <a:path w="571500" h="701040">
                <a:moveTo>
                  <a:pt x="0" y="701040"/>
                </a:moveTo>
                <a:cubicBezTo>
                  <a:pt x="31115" y="600075"/>
                  <a:pt x="62230" y="499110"/>
                  <a:pt x="114300" y="411480"/>
                </a:cubicBezTo>
                <a:cubicBezTo>
                  <a:pt x="166370" y="323850"/>
                  <a:pt x="236220" y="243840"/>
                  <a:pt x="312420" y="175260"/>
                </a:cubicBezTo>
                <a:cubicBezTo>
                  <a:pt x="388620" y="106680"/>
                  <a:pt x="480060" y="53340"/>
                  <a:pt x="571500" y="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p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003800" y="5251450"/>
            <a:ext cx="1166813" cy="244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5840" y="148595"/>
              </a:cxn>
              <a:cxn ang="0">
                <a:pos x="537776" y="226802"/>
              </a:cxn>
              <a:cxn ang="0">
                <a:pos x="891172" y="250265"/>
              </a:cxn>
              <a:cxn ang="0">
                <a:pos x="1175425" y="226802"/>
              </a:cxn>
            </a:cxnLst>
            <a:pathLst>
              <a:path w="1165860" h="243840">
                <a:moveTo>
                  <a:pt x="0" y="0"/>
                </a:moveTo>
                <a:cubicBezTo>
                  <a:pt x="77470" y="53975"/>
                  <a:pt x="154940" y="107950"/>
                  <a:pt x="243840" y="144780"/>
                </a:cubicBezTo>
                <a:cubicBezTo>
                  <a:pt x="332740" y="181610"/>
                  <a:pt x="426720" y="204470"/>
                  <a:pt x="533400" y="220980"/>
                </a:cubicBezTo>
                <a:cubicBezTo>
                  <a:pt x="640080" y="237490"/>
                  <a:pt x="778510" y="243840"/>
                  <a:pt x="883920" y="243840"/>
                </a:cubicBezTo>
                <a:cubicBezTo>
                  <a:pt x="989330" y="243840"/>
                  <a:pt x="1077595" y="232410"/>
                  <a:pt x="1165860" y="22098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p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6256338" y="5473700"/>
            <a:ext cx="222250" cy="784225"/>
          </a:xfrm>
          <a:custGeom>
            <a:avLst/>
            <a:gdLst/>
            <a:ahLst/>
            <a:cxnLst>
              <a:cxn ang="0">
                <a:pos x="72341" y="0"/>
              </a:cxn>
              <a:cxn ang="0">
                <a:pos x="138" y="332577"/>
              </a:cxn>
              <a:cxn ang="0">
                <a:pos x="88387" y="566893"/>
              </a:cxn>
              <a:cxn ang="0">
                <a:pos x="232798" y="778535"/>
              </a:cxn>
            </a:cxnLst>
            <a:pathLst>
              <a:path w="221108" h="784860">
                <a:moveTo>
                  <a:pt x="68708" y="0"/>
                </a:moveTo>
                <a:cubicBezTo>
                  <a:pt x="33148" y="120015"/>
                  <a:pt x="-2412" y="240030"/>
                  <a:pt x="128" y="335280"/>
                </a:cubicBezTo>
                <a:cubicBezTo>
                  <a:pt x="2668" y="430530"/>
                  <a:pt x="47118" y="496570"/>
                  <a:pt x="83948" y="571500"/>
                </a:cubicBezTo>
                <a:cubicBezTo>
                  <a:pt x="120778" y="646430"/>
                  <a:pt x="170943" y="715645"/>
                  <a:pt x="221108" y="78486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p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6630988" y="5175250"/>
            <a:ext cx="936625" cy="144463"/>
          </a:xfrm>
          <a:custGeom>
            <a:avLst/>
            <a:gdLst/>
            <a:ahLst/>
            <a:cxnLst>
              <a:cxn ang="0">
                <a:pos x="930929" y="0"/>
              </a:cxn>
              <a:cxn ang="0">
                <a:pos x="582777" y="118219"/>
              </a:cxn>
              <a:cxn ang="0">
                <a:pos x="295173" y="140385"/>
              </a:cxn>
              <a:cxn ang="0">
                <a:pos x="0" y="125608"/>
              </a:cxn>
            </a:cxnLst>
            <a:pathLst>
              <a:path w="937260" h="144909">
                <a:moveTo>
                  <a:pt x="937260" y="0"/>
                </a:moveTo>
                <a:cubicBezTo>
                  <a:pt x="815340" y="48895"/>
                  <a:pt x="693420" y="97790"/>
                  <a:pt x="586740" y="121920"/>
                </a:cubicBezTo>
                <a:cubicBezTo>
                  <a:pt x="480060" y="146050"/>
                  <a:pt x="394970" y="143510"/>
                  <a:pt x="297180" y="144780"/>
                </a:cubicBezTo>
                <a:cubicBezTo>
                  <a:pt x="199390" y="146050"/>
                  <a:pt x="99695" y="137795"/>
                  <a:pt x="0" y="12954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p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6692900" y="5180013"/>
            <a:ext cx="860425" cy="1042987"/>
          </a:xfrm>
          <a:custGeom>
            <a:avLst/>
            <a:gdLst/>
            <a:ahLst/>
            <a:cxnLst>
              <a:cxn ang="0">
                <a:pos x="0" y="1034449"/>
              </a:cxn>
              <a:cxn ang="0">
                <a:pos x="234484" y="551203"/>
              </a:cxn>
              <a:cxn ang="0">
                <a:pos x="529480" y="256724"/>
              </a:cxn>
              <a:cxn ang="0">
                <a:pos x="854730" y="0"/>
              </a:cxn>
            </a:cxnLst>
            <a:pathLst>
              <a:path w="861060" h="1043940">
                <a:moveTo>
                  <a:pt x="0" y="1043940"/>
                </a:moveTo>
                <a:cubicBezTo>
                  <a:pt x="73660" y="865505"/>
                  <a:pt x="147320" y="687070"/>
                  <a:pt x="236220" y="556260"/>
                </a:cubicBezTo>
                <a:cubicBezTo>
                  <a:pt x="325120" y="425450"/>
                  <a:pt x="429260" y="351790"/>
                  <a:pt x="533400" y="259080"/>
                </a:cubicBezTo>
                <a:cubicBezTo>
                  <a:pt x="637540" y="166370"/>
                  <a:pt x="749300" y="83185"/>
                  <a:pt x="861060" y="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triangle" w="med" len="lg"/>
            <a:tailEnd type="none" w="sm" len="lg"/>
          </a:ln>
        </p:spPr>
        <p:txBody>
          <a:bodyPr/>
          <a:p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6845300" y="5238750"/>
            <a:ext cx="928688" cy="1058863"/>
          </a:xfrm>
          <a:custGeom>
            <a:avLst/>
            <a:gdLst/>
            <a:ahLst/>
            <a:cxnLst>
              <a:cxn ang="0">
                <a:pos x="0" y="1056014"/>
              </a:cxn>
              <a:cxn ang="0">
                <a:pos x="452540" y="820500"/>
              </a:cxn>
              <a:cxn ang="0">
                <a:pos x="731605" y="493820"/>
              </a:cxn>
              <a:cxn ang="0">
                <a:pos x="852283" y="227920"/>
              </a:cxn>
              <a:cxn ang="0">
                <a:pos x="920165" y="0"/>
              </a:cxn>
            </a:cxnLst>
            <a:pathLst>
              <a:path w="929640" h="1059180">
                <a:moveTo>
                  <a:pt x="0" y="1059180"/>
                </a:moveTo>
                <a:cubicBezTo>
                  <a:pt x="167005" y="988060"/>
                  <a:pt x="334010" y="916940"/>
                  <a:pt x="457200" y="822960"/>
                </a:cubicBezTo>
                <a:cubicBezTo>
                  <a:pt x="580390" y="728980"/>
                  <a:pt x="671830" y="594360"/>
                  <a:pt x="739140" y="495300"/>
                </a:cubicBezTo>
                <a:cubicBezTo>
                  <a:pt x="806450" y="396240"/>
                  <a:pt x="829310" y="311150"/>
                  <a:pt x="861060" y="228600"/>
                </a:cubicBezTo>
                <a:cubicBezTo>
                  <a:pt x="892810" y="146050"/>
                  <a:pt x="929640" y="0"/>
                  <a:pt x="929640" y="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lg" len="lg"/>
            <a:tailEnd type="triangle" w="med" len="lg"/>
          </a:ln>
        </p:spPr>
        <p:txBody>
          <a:bodyPr/>
          <a:p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7786688" y="5180013"/>
            <a:ext cx="354012" cy="798512"/>
          </a:xfrm>
          <a:custGeom>
            <a:avLst/>
            <a:gdLst/>
            <a:ahLst/>
            <a:cxnLst>
              <a:cxn ang="0">
                <a:pos x="1361588" y="661859"/>
              </a:cxn>
              <a:cxn ang="0">
                <a:pos x="1191392" y="321652"/>
              </a:cxn>
              <a:cxn ang="0">
                <a:pos x="816954" y="167010"/>
              </a:cxn>
              <a:cxn ang="0">
                <a:pos x="0" y="0"/>
              </a:cxn>
            </a:cxnLst>
            <a:pathLst>
              <a:path w="304800" h="815340">
                <a:moveTo>
                  <a:pt x="304800" y="815340"/>
                </a:moveTo>
                <a:cubicBezTo>
                  <a:pt x="295910" y="656590"/>
                  <a:pt x="287020" y="497840"/>
                  <a:pt x="266700" y="396240"/>
                </a:cubicBezTo>
                <a:cubicBezTo>
                  <a:pt x="246380" y="294640"/>
                  <a:pt x="227330" y="271780"/>
                  <a:pt x="182880" y="205740"/>
                </a:cubicBezTo>
                <a:cubicBezTo>
                  <a:pt x="138430" y="139700"/>
                  <a:pt x="69215" y="69850"/>
                  <a:pt x="0" y="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p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6919913" y="6299200"/>
            <a:ext cx="1020762" cy="152400"/>
          </a:xfrm>
          <a:custGeom>
            <a:avLst/>
            <a:gdLst/>
            <a:ahLst/>
            <a:cxnLst>
              <a:cxn ang="0">
                <a:pos x="0" y="114300"/>
              </a:cxn>
              <a:cxn ang="0">
                <a:pos x="341831" y="152400"/>
              </a:cxn>
              <a:cxn ang="0">
                <a:pos x="698860" y="114300"/>
              </a:cxn>
              <a:cxn ang="0">
                <a:pos x="843190" y="53340"/>
              </a:cxn>
              <a:cxn ang="0">
                <a:pos x="1017904" y="0"/>
              </a:cxn>
            </a:cxnLst>
            <a:pathLst>
              <a:path w="1021080" h="152400">
                <a:moveTo>
                  <a:pt x="0" y="114300"/>
                </a:moveTo>
                <a:cubicBezTo>
                  <a:pt x="113030" y="133350"/>
                  <a:pt x="226060" y="152400"/>
                  <a:pt x="342900" y="152400"/>
                </a:cubicBezTo>
                <a:cubicBezTo>
                  <a:pt x="459740" y="152400"/>
                  <a:pt x="617220" y="130810"/>
                  <a:pt x="701040" y="114300"/>
                </a:cubicBezTo>
                <a:cubicBezTo>
                  <a:pt x="784860" y="97790"/>
                  <a:pt x="792480" y="72390"/>
                  <a:pt x="845820" y="53340"/>
                </a:cubicBezTo>
                <a:cubicBezTo>
                  <a:pt x="899160" y="34290"/>
                  <a:pt x="960120" y="17145"/>
                  <a:pt x="1021080" y="0"/>
                </a:cubicBezTo>
              </a:path>
            </a:pathLst>
          </a:cu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lg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邻接表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03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邻接表与邻接矩阵的异同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联系：邻接表中每个链表对应于邻接矩阵中的一行，链表中结点个数等于该行中非零元素的个数。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邻接矩阵是唯一的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行列号与顶点编号一致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，但邻接表不唯一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链接次序与顶点编号无关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邻接矩阵的空间复杂度为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而邻接表的空间复杂度为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O(n+e)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邻接矩阵多用于稠密图的存储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邻接表多用于稀疏图的存储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charRg st="0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charRg st="12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035">
                                            <p:txEl>
                                              <p:charRg st="12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charRg st="56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4035">
                                            <p:txEl>
                                              <p:charRg st="56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charRg st="59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4035">
                                            <p:txEl>
                                              <p:charRg st="59" end="1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charRg st="102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4035">
                                            <p:txEl>
                                              <p:charRg st="102" end="1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charRg st="138" end="1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035">
                                            <p:txEl>
                                              <p:charRg st="138" end="1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charRg st="141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4035">
                                            <p:txEl>
                                              <p:charRg st="141" end="1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charRg st="155" end="1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4035">
                                            <p:txEl>
                                              <p:charRg st="155" end="1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 dirty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邻接表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>
          <a:xfrm>
            <a:off x="179705" y="1047115"/>
            <a:ext cx="8785225" cy="5550535"/>
          </a:xfrm>
        </p:spPr>
        <p:txBody>
          <a:bodyPr vert="horz" wrap="square" lIns="91440" tIns="45720" rIns="91440" bIns="45720" anchor="t" anchorCtr="0"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Status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CreateUDG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ALGraph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&amp;G){ 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采用邻接表表示法，创建无向图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　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cin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&gt;&gt;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G.vexnum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&gt;&gt;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G.arcnum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       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输入总顶点数，总边数</a:t>
            </a: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for(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= 0;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&lt;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G.vexnum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 ++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){          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输入各点，构造表头结点表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cin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&gt;&gt;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G.vertices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].data; </a:t>
            </a: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G.vertices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].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firstarc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=NULL; </a:t>
            </a:r>
            <a:r>
              <a:rPr lang="en-US" altLang="zh-CN" sz="16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16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初始化表头为</a:t>
            </a:r>
            <a:r>
              <a:rPr lang="en-US" altLang="zh-CN" sz="16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NULL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} </a:t>
            </a:r>
            <a:endParaRPr lang="en-US" altLang="zh-CN" sz="2000" b="1" kern="120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for(k = 0; k&lt;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G.arcnum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;++k){        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输入各边，构造邻接表</a:t>
            </a: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cin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&gt;&gt;v1&gt;&gt;v2;  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= </a:t>
            </a:r>
            <a:r>
              <a:rPr lang="en-US" altLang="zh-CN" sz="2000" b="1" kern="12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LocateVex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(G, v1);  j = </a:t>
            </a:r>
            <a:r>
              <a:rPr lang="en-US" altLang="zh-CN" sz="2000" b="1" kern="12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LocateVex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(G, v2);  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p1=new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ArcNode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               	    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//</a:t>
            </a:r>
            <a:r>
              <a:rPr lang="zh-CN" altLang="en-US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生成一个新的边结点*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p1 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　   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p1-&gt;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adjvex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=j;                   	     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邻接点序号为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j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　   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p1-&gt;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nextarc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=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G.vertices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].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firstarc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 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G.vertices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].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firstarc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=p1;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//</a:t>
            </a: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将新结点*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p1</a:t>
            </a: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插入顶点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vi</a:t>
            </a: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的边表头部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p2=new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ArcNode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 		     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生成对称的新的边结点*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p2 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　   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p2-&gt;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adjvex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=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                   	     </a:t>
            </a:r>
            <a:r>
              <a:rPr lang="en-US" altLang="zh-CN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//</a:t>
            </a:r>
            <a:r>
              <a:rPr lang="zh-CN" altLang="en-US" sz="2000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邻接点序号为</a:t>
            </a:r>
            <a:r>
              <a:rPr lang="en-US" altLang="zh-CN" sz="2000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　   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p2-&gt;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nextarc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=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G.vertices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[j].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firstarc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;  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G.vertices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[j].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firstarc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=p2;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   //</a:t>
            </a: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将新结点*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p2</a:t>
            </a: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插入顶点</a:t>
            </a:r>
            <a:r>
              <a:rPr lang="en-US" altLang="zh-CN" sz="2000" b="1" kern="120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vj</a:t>
            </a: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的边表头部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</a:t>
            </a: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}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   return OK;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000" b="1" kern="12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}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图的存储结构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--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十字链表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05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Times New Roman" panose="02020603050405020304" pitchFamily="18" charset="0"/>
              </a:rPr>
              <a:t>十字链表是将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有向图</a:t>
            </a:r>
            <a:r>
              <a:rPr lang="zh-CN" altLang="en-US" dirty="0">
                <a:latin typeface="Times New Roman" panose="02020603050405020304" pitchFamily="18" charset="0"/>
              </a:rPr>
              <a:t>的邻接表和逆邻接表结合起来的一种有向图链式存储结构。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类似邻接矩阵的非</a:t>
            </a:r>
            <a:r>
              <a:rPr lang="en-US" altLang="zh-CN" dirty="0"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</a:rPr>
              <a:t>元素相连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r>
              <a:rPr lang="zh-CN" altLang="en-US" dirty="0">
                <a:latin typeface="黑体" panose="02010609060101010101" pitchFamily="49" charset="-122"/>
              </a:rPr>
              <a:t>结点结构</a:t>
            </a:r>
            <a:endParaRPr lang="en-US" altLang="zh-CN" dirty="0">
              <a:latin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有向图的每一条弧有一个弧结点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</a:rPr>
              <a:t>每一个顶点必有一个顶点结点  </a:t>
            </a: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5060" name="Text Box 16"/>
          <p:cNvSpPr txBox="1"/>
          <p:nvPr/>
        </p:nvSpPr>
        <p:spPr>
          <a:xfrm>
            <a:off x="1828800" y="3136900"/>
            <a:ext cx="15525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弧结点</a:t>
            </a: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061" name="Text Box 17"/>
          <p:cNvSpPr txBox="1"/>
          <p:nvPr/>
        </p:nvSpPr>
        <p:spPr>
          <a:xfrm>
            <a:off x="5919788" y="3136900"/>
            <a:ext cx="14605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顶点结点</a:t>
            </a: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5062" name="Group 6"/>
          <p:cNvGraphicFramePr>
            <a:graphicFrameLocks noGrp="1"/>
          </p:cNvGraphicFramePr>
          <p:nvPr/>
        </p:nvGraphicFramePr>
        <p:xfrm>
          <a:off x="603250" y="3614738"/>
          <a:ext cx="3968750" cy="457200"/>
        </p:xfrm>
        <a:graphic>
          <a:graphicData uri="http://schemas.openxmlformats.org/drawingml/2006/table">
            <a:tbl>
              <a:tblPr/>
              <a:tblGrid>
                <a:gridCol w="895350"/>
                <a:gridCol w="1057275"/>
                <a:gridCol w="1203325"/>
                <a:gridCol w="812800"/>
              </a:tblGrid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tailvex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19050" marR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headvex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19050" marR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hlink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19050" marR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tlink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19050" marR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5074" name="Group 18"/>
          <p:cNvGraphicFramePr>
            <a:graphicFrameLocks noGrp="1"/>
          </p:cNvGraphicFramePr>
          <p:nvPr/>
        </p:nvGraphicFramePr>
        <p:xfrm>
          <a:off x="5075238" y="3614738"/>
          <a:ext cx="3384550" cy="457200"/>
        </p:xfrm>
        <a:graphic>
          <a:graphicData uri="http://schemas.openxmlformats.org/drawingml/2006/table">
            <a:tbl>
              <a:tblPr/>
              <a:tblGrid>
                <a:gridCol w="1016000"/>
                <a:gridCol w="1184275"/>
                <a:gridCol w="1184275"/>
              </a:tblGrid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vertex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firstin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firstout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084" name="Rectangle 18"/>
          <p:cNvSpPr/>
          <p:nvPr/>
        </p:nvSpPr>
        <p:spPr>
          <a:xfrm>
            <a:off x="452438" y="4221163"/>
            <a:ext cx="4248150" cy="1717675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3300"/>
                </a:solidFill>
                <a:latin typeface="Times New Roman" panose="02020603050405020304" pitchFamily="18" charset="0"/>
              </a:rPr>
              <a:t>tailvex:</a:t>
            </a:r>
            <a:r>
              <a:rPr lang="en-US" altLang="zh-CN" sz="2200" dirty="0">
                <a:latin typeface="Times New Roman" panose="02020603050405020304" pitchFamily="18" charset="0"/>
              </a:rPr>
              <a:t>    </a:t>
            </a:r>
            <a:r>
              <a:rPr lang="zh-CN" altLang="en-US" sz="2200" dirty="0">
                <a:latin typeface="Times New Roman" panose="02020603050405020304" pitchFamily="18" charset="0"/>
              </a:rPr>
              <a:t>指示弧尾顶点的位置；</a:t>
            </a:r>
            <a:endParaRPr lang="zh-CN" altLang="en-US" sz="2200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3300"/>
                </a:solidFill>
                <a:latin typeface="Times New Roman" panose="02020603050405020304" pitchFamily="18" charset="0"/>
              </a:rPr>
              <a:t>headvex:</a:t>
            </a:r>
            <a:r>
              <a:rPr lang="en-US" altLang="zh-CN" sz="2200" dirty="0">
                <a:latin typeface="Times New Roman" panose="02020603050405020304" pitchFamily="18" charset="0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</a:rPr>
              <a:t>指示弧头顶点的位置；</a:t>
            </a:r>
            <a:endParaRPr lang="zh-CN" altLang="en-US" sz="2200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3300"/>
                </a:solidFill>
                <a:latin typeface="Times New Roman" panose="02020603050405020304" pitchFamily="18" charset="0"/>
              </a:rPr>
              <a:t>hlink:</a:t>
            </a:r>
            <a:r>
              <a:rPr lang="zh-CN" altLang="en-US" sz="2200" dirty="0">
                <a:latin typeface="Times New Roman" panose="02020603050405020304" pitchFamily="18" charset="0"/>
              </a:rPr>
              <a:t>指向弧头相同的下一条弧；</a:t>
            </a:r>
            <a:endParaRPr lang="zh-CN" altLang="en-US" sz="2200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3300"/>
                </a:solidFill>
                <a:latin typeface="Times New Roman" panose="02020603050405020304" pitchFamily="18" charset="0"/>
              </a:rPr>
              <a:t>tlink:</a:t>
            </a:r>
            <a:r>
              <a:rPr lang="en-US" altLang="zh-CN" sz="2200" dirty="0">
                <a:latin typeface="Times New Roman" panose="02020603050405020304" pitchFamily="18" charset="0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</a:rPr>
              <a:t>指向弧尾相同的下一条弧</a:t>
            </a:r>
            <a:r>
              <a:rPr lang="en-US" altLang="zh-CN" sz="2200" dirty="0">
                <a:latin typeface="Times New Roman" panose="02020603050405020304" pitchFamily="18" charset="0"/>
              </a:rPr>
              <a:t>.</a:t>
            </a:r>
            <a:endParaRPr lang="en-US" altLang="zh-CN" sz="2200" dirty="0">
              <a:latin typeface="Times New Roman" panose="02020603050405020304" pitchFamily="18" charset="0"/>
            </a:endParaRPr>
          </a:p>
        </p:txBody>
      </p:sp>
      <p:sp>
        <p:nvSpPr>
          <p:cNvPr id="45085" name="Rectangle 19"/>
          <p:cNvSpPr/>
          <p:nvPr/>
        </p:nvSpPr>
        <p:spPr>
          <a:xfrm>
            <a:off x="4845050" y="4221163"/>
            <a:ext cx="3830638" cy="1784350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3300"/>
                </a:solidFill>
                <a:latin typeface="Times New Roman" panose="02020603050405020304" pitchFamily="18" charset="0"/>
              </a:rPr>
              <a:t>vertex:</a:t>
            </a:r>
            <a:r>
              <a:rPr lang="en-US" altLang="zh-CN" sz="2200" dirty="0">
                <a:latin typeface="Times New Roman" panose="02020603050405020304" pitchFamily="18" charset="0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</a:rPr>
              <a:t>存放顶点的有关信息</a:t>
            </a:r>
            <a:endParaRPr lang="zh-CN" altLang="en-US" sz="2200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3300"/>
                </a:solidFill>
                <a:latin typeface="Times New Roman" panose="02020603050405020304" pitchFamily="18" charset="0"/>
              </a:rPr>
              <a:t>firstin:</a:t>
            </a:r>
            <a:r>
              <a:rPr lang="en-US" altLang="zh-CN" sz="2200" dirty="0">
                <a:latin typeface="Times New Roman" panose="02020603050405020304" pitchFamily="18" charset="0"/>
              </a:rPr>
              <a:t>  </a:t>
            </a:r>
            <a:r>
              <a:rPr lang="zh-CN" altLang="en-US" sz="2200" dirty="0">
                <a:latin typeface="Times New Roman" panose="02020603050405020304" pitchFamily="18" charset="0"/>
              </a:rPr>
              <a:t>指向以该顶点为</a:t>
            </a:r>
            <a:r>
              <a:rPr lang="zh-CN" altLang="en-US" sz="2200" dirty="0">
                <a:solidFill>
                  <a:srgbClr val="FF3300"/>
                </a:solidFill>
                <a:latin typeface="Times New Roman" panose="02020603050405020304" pitchFamily="18" charset="0"/>
              </a:rPr>
              <a:t>弧头</a:t>
            </a:r>
            <a:endParaRPr lang="zh-CN" altLang="en-US" sz="2200" dirty="0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dirty="0">
                <a:solidFill>
                  <a:srgbClr val="FF3300"/>
                </a:solidFill>
                <a:latin typeface="Times New Roman" panose="02020603050405020304" pitchFamily="18" charset="0"/>
              </a:rPr>
              <a:t>             </a:t>
            </a:r>
            <a:r>
              <a:rPr lang="zh-CN" altLang="en-US" sz="2200" dirty="0">
                <a:latin typeface="Times New Roman" panose="02020603050405020304" pitchFamily="18" charset="0"/>
              </a:rPr>
              <a:t>的第一个弧结点；</a:t>
            </a:r>
            <a:endParaRPr lang="zh-CN" altLang="en-US" sz="2200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dirty="0">
                <a:solidFill>
                  <a:srgbClr val="FF3300"/>
                </a:solidFill>
                <a:latin typeface="Times New Roman" panose="02020603050405020304" pitchFamily="18" charset="0"/>
              </a:rPr>
              <a:t>firstout:</a:t>
            </a:r>
            <a:r>
              <a:rPr lang="zh-CN" altLang="en-US" sz="2200" dirty="0">
                <a:latin typeface="Times New Roman" panose="02020603050405020304" pitchFamily="18" charset="0"/>
              </a:rPr>
              <a:t>指向以该顶点为</a:t>
            </a:r>
            <a:r>
              <a:rPr lang="zh-CN" altLang="en-US" sz="2200" dirty="0">
                <a:solidFill>
                  <a:srgbClr val="FF3300"/>
                </a:solidFill>
                <a:latin typeface="Times New Roman" panose="02020603050405020304" pitchFamily="18" charset="0"/>
              </a:rPr>
              <a:t>弧尾</a:t>
            </a:r>
            <a:endParaRPr lang="zh-CN" altLang="en-US" sz="2200" dirty="0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dirty="0">
                <a:latin typeface="Times New Roman" panose="02020603050405020304" pitchFamily="18" charset="0"/>
              </a:rPr>
              <a:t>             的第一个弧结点。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45086" name="Rectangle 72"/>
          <p:cNvSpPr/>
          <p:nvPr/>
        </p:nvSpPr>
        <p:spPr>
          <a:xfrm>
            <a:off x="1636713" y="1052513"/>
            <a:ext cx="5759450" cy="1839912"/>
          </a:xfrm>
          <a:prstGeom prst="rect">
            <a:avLst/>
          </a:prstGeom>
          <a:solidFill>
            <a:srgbClr val="B9CDE5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整体结构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</a:rPr>
              <a:t>hlink</a:t>
            </a:r>
            <a:r>
              <a:rPr lang="zh-CN" altLang="en-US" dirty="0">
                <a:latin typeface="Times New Roman" panose="02020603050405020304" pitchFamily="18" charset="0"/>
              </a:rPr>
              <a:t>将弧头相同的弧连在一个链表上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</a:rPr>
              <a:t>tlink</a:t>
            </a:r>
            <a:r>
              <a:rPr lang="zh-CN" altLang="en-US" dirty="0">
                <a:latin typeface="Times New Roman" panose="02020603050405020304" pitchFamily="18" charset="0"/>
              </a:rPr>
              <a:t>将弧尾相同的弧连在一个链表上 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hlink</a:t>
            </a:r>
            <a:r>
              <a:rPr lang="zh-CN" altLang="en-US" dirty="0">
                <a:latin typeface="Times New Roman" panose="02020603050405020304" pitchFamily="18" charset="0"/>
              </a:rPr>
              <a:t>链和</a:t>
            </a:r>
            <a:r>
              <a:rPr lang="en-US" altLang="zh-CN" dirty="0">
                <a:latin typeface="Times New Roman" panose="02020603050405020304" pitchFamily="18" charset="0"/>
              </a:rPr>
              <a:t>tlink</a:t>
            </a:r>
            <a:r>
              <a:rPr lang="zh-CN" altLang="en-US" dirty="0">
                <a:latin typeface="Times New Roman" panose="02020603050405020304" pitchFamily="18" charset="0"/>
              </a:rPr>
              <a:t>链的头结点就是顶点结点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8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十字链表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608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spcBef>
                <a:spcPct val="0"/>
              </a:spcBef>
            </a:pPr>
            <a:r>
              <a:rPr lang="zh-CN" altLang="en-US" dirty="0">
                <a:latin typeface="黑体" panose="02010609060101010101" pitchFamily="49" charset="-122"/>
              </a:rPr>
              <a:t>有向图的十字链表存储结构：</a:t>
            </a:r>
            <a:endParaRPr lang="zh-CN" altLang="en-US" dirty="0">
              <a:latin typeface="黑体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#define  MAX_VERTEX_NUM 20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typedef struct ArcBox{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int tailvex,headvex;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struct ArcBox *hlink, *tlink;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595959"/>
                </a:solidFill>
                <a:latin typeface="Times New Roman" panose="02020603050405020304" pitchFamily="18" charset="0"/>
              </a:rPr>
              <a:t>InfoType* info;</a:t>
            </a:r>
            <a:endParaRPr lang="en-US" altLang="zh-CN" b="1" dirty="0">
              <a:solidFill>
                <a:srgbClr val="595959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r>
              <a:rPr lang="en-US" altLang="zh-CN" b="1" dirty="0">
                <a:solidFill>
                  <a:srgbClr val="FF0909"/>
                </a:solidFill>
                <a:latin typeface="Times New Roman" panose="02020603050405020304" pitchFamily="18" charset="0"/>
              </a:rPr>
              <a:t>ArcBox</a:t>
            </a:r>
            <a:r>
              <a:rPr lang="en-US" altLang="zh-CN" b="1" dirty="0">
                <a:latin typeface="Times New Roman" panose="02020603050405020304" pitchFamily="18" charset="0"/>
              </a:rPr>
              <a:t>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typedef struct VexNode 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VertexType data;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ArcBox * firstin, * firstout;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r>
              <a:rPr lang="en-US" altLang="zh-CN" b="1" dirty="0">
                <a:solidFill>
                  <a:srgbClr val="FF0909"/>
                </a:solidFill>
                <a:latin typeface="Times New Roman" panose="02020603050405020304" pitchFamily="18" charset="0"/>
              </a:rPr>
              <a:t>VexNode</a:t>
            </a:r>
            <a:r>
              <a:rPr lang="en-US" altLang="zh-CN" b="1" dirty="0">
                <a:latin typeface="Times New Roman" panose="02020603050405020304" pitchFamily="18" charset="0"/>
              </a:rPr>
              <a:t>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typedef struct 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VexNode </a:t>
            </a:r>
            <a:r>
              <a:rPr lang="en-US" altLang="zh-CN" b="1" dirty="0">
                <a:solidFill>
                  <a:srgbClr val="FF0909"/>
                </a:solidFill>
                <a:latin typeface="Times New Roman" panose="02020603050405020304" pitchFamily="18" charset="0"/>
              </a:rPr>
              <a:t>xlist</a:t>
            </a:r>
            <a:r>
              <a:rPr lang="en-US" altLang="zh-CN" b="1" dirty="0">
                <a:latin typeface="Times New Roman" panose="02020603050405020304" pitchFamily="18" charset="0"/>
              </a:rPr>
              <a:t>[</a:t>
            </a: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MAX_VERTEX_NUM</a:t>
            </a:r>
            <a:r>
              <a:rPr lang="en-US" altLang="zh-CN" b="1" dirty="0">
                <a:latin typeface="Times New Roman" panose="02020603050405020304" pitchFamily="18" charset="0"/>
              </a:rPr>
              <a:t>];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int  vexnum,arcnum;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}OLGraph;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十字链表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710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zh-CN" dirty="0"/>
              <a:t>例</a:t>
            </a:r>
            <a:endParaRPr lang="zh-CN" altLang="zh-CN" dirty="0"/>
          </a:p>
        </p:txBody>
      </p:sp>
      <p:grpSp>
        <p:nvGrpSpPr>
          <p:cNvPr id="3" name="Group 15"/>
          <p:cNvGrpSpPr/>
          <p:nvPr/>
        </p:nvGrpSpPr>
        <p:grpSpPr>
          <a:xfrm>
            <a:off x="323850" y="3384550"/>
            <a:ext cx="1665288" cy="2882900"/>
            <a:chOff x="0" y="0"/>
            <a:chExt cx="1049" cy="1816"/>
          </a:xfrm>
        </p:grpSpPr>
        <p:sp>
          <p:nvSpPr>
            <p:cNvPr id="47211" name="Rectangle 16"/>
            <p:cNvSpPr/>
            <p:nvPr/>
          </p:nvSpPr>
          <p:spPr>
            <a:xfrm>
              <a:off x="227" y="2"/>
              <a:ext cx="822" cy="24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12" name="Line 17"/>
            <p:cNvSpPr/>
            <p:nvPr/>
          </p:nvSpPr>
          <p:spPr>
            <a:xfrm>
              <a:off x="486" y="2"/>
              <a:ext cx="0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13" name="Line 18"/>
            <p:cNvSpPr/>
            <p:nvPr/>
          </p:nvSpPr>
          <p:spPr>
            <a:xfrm>
              <a:off x="753" y="2"/>
              <a:ext cx="0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14" name="Rectangle 19"/>
            <p:cNvSpPr/>
            <p:nvPr/>
          </p:nvSpPr>
          <p:spPr>
            <a:xfrm>
              <a:off x="219" y="520"/>
              <a:ext cx="822" cy="24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             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15" name="Line 20"/>
            <p:cNvSpPr/>
            <p:nvPr/>
          </p:nvSpPr>
          <p:spPr>
            <a:xfrm>
              <a:off x="486" y="520"/>
              <a:ext cx="0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16" name="Line 21"/>
            <p:cNvSpPr/>
            <p:nvPr/>
          </p:nvSpPr>
          <p:spPr>
            <a:xfrm>
              <a:off x="753" y="520"/>
              <a:ext cx="0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17" name="Rectangle 22"/>
            <p:cNvSpPr/>
            <p:nvPr/>
          </p:nvSpPr>
          <p:spPr>
            <a:xfrm>
              <a:off x="219" y="1038"/>
              <a:ext cx="822" cy="24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18" name="Line 23"/>
            <p:cNvSpPr/>
            <p:nvPr/>
          </p:nvSpPr>
          <p:spPr>
            <a:xfrm>
              <a:off x="486" y="1038"/>
              <a:ext cx="0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19" name="Line 24"/>
            <p:cNvSpPr/>
            <p:nvPr/>
          </p:nvSpPr>
          <p:spPr>
            <a:xfrm>
              <a:off x="753" y="1038"/>
              <a:ext cx="0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20" name="Rectangle 25"/>
            <p:cNvSpPr/>
            <p:nvPr/>
          </p:nvSpPr>
          <p:spPr>
            <a:xfrm>
              <a:off x="219" y="1557"/>
              <a:ext cx="822" cy="244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 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21" name="Line 26"/>
            <p:cNvSpPr/>
            <p:nvPr/>
          </p:nvSpPr>
          <p:spPr>
            <a:xfrm>
              <a:off x="486" y="1557"/>
              <a:ext cx="0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22" name="Line 27"/>
            <p:cNvSpPr/>
            <p:nvPr/>
          </p:nvSpPr>
          <p:spPr>
            <a:xfrm>
              <a:off x="753" y="1557"/>
              <a:ext cx="0" cy="2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23" name="Text Box 28"/>
            <p:cNvSpPr txBox="1"/>
            <p:nvPr/>
          </p:nvSpPr>
          <p:spPr>
            <a:xfrm>
              <a:off x="22" y="0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24" name="Text Box 29"/>
            <p:cNvSpPr txBox="1"/>
            <p:nvPr/>
          </p:nvSpPr>
          <p:spPr>
            <a:xfrm>
              <a:off x="11" y="521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25" name="Text Box 30"/>
            <p:cNvSpPr txBox="1"/>
            <p:nvPr/>
          </p:nvSpPr>
          <p:spPr>
            <a:xfrm>
              <a:off x="0" y="1032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226" name="Text Box 31"/>
            <p:cNvSpPr txBox="1"/>
            <p:nvPr/>
          </p:nvSpPr>
          <p:spPr>
            <a:xfrm>
              <a:off x="33" y="1566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47125" name="Line 32"/>
          <p:cNvSpPr/>
          <p:nvPr/>
        </p:nvSpPr>
        <p:spPr>
          <a:xfrm>
            <a:off x="1890713" y="3544888"/>
            <a:ext cx="2135187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7126" name="Line 33"/>
          <p:cNvSpPr/>
          <p:nvPr/>
        </p:nvSpPr>
        <p:spPr>
          <a:xfrm>
            <a:off x="1873250" y="5202238"/>
            <a:ext cx="441325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4" name="Group 34"/>
          <p:cNvGrpSpPr/>
          <p:nvPr/>
        </p:nvGrpSpPr>
        <p:grpSpPr>
          <a:xfrm>
            <a:off x="1344613" y="3614738"/>
            <a:ext cx="1498600" cy="1428750"/>
            <a:chOff x="0" y="0"/>
            <a:chExt cx="944" cy="900"/>
          </a:xfrm>
        </p:grpSpPr>
        <p:sp>
          <p:nvSpPr>
            <p:cNvPr id="47208" name="Line 35"/>
            <p:cNvSpPr/>
            <p:nvPr/>
          </p:nvSpPr>
          <p:spPr>
            <a:xfrm>
              <a:off x="0" y="0"/>
              <a:ext cx="0" cy="17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09" name="Line 36"/>
            <p:cNvSpPr/>
            <p:nvPr/>
          </p:nvSpPr>
          <p:spPr>
            <a:xfrm>
              <a:off x="0" y="178"/>
              <a:ext cx="944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10" name="Line 37"/>
            <p:cNvSpPr/>
            <p:nvPr/>
          </p:nvSpPr>
          <p:spPr>
            <a:xfrm>
              <a:off x="944" y="178"/>
              <a:ext cx="0" cy="72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5" name="Group 38"/>
          <p:cNvGrpSpPr/>
          <p:nvPr/>
        </p:nvGrpSpPr>
        <p:grpSpPr>
          <a:xfrm>
            <a:off x="1323975" y="3756025"/>
            <a:ext cx="3230563" cy="987425"/>
            <a:chOff x="0" y="0"/>
            <a:chExt cx="2035" cy="622"/>
          </a:xfrm>
        </p:grpSpPr>
        <p:sp>
          <p:nvSpPr>
            <p:cNvPr id="47205" name="Line 39"/>
            <p:cNvSpPr/>
            <p:nvPr/>
          </p:nvSpPr>
          <p:spPr>
            <a:xfrm flipH="1">
              <a:off x="0" y="411"/>
              <a:ext cx="1" cy="211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06" name="Line 40"/>
            <p:cNvSpPr/>
            <p:nvPr/>
          </p:nvSpPr>
          <p:spPr>
            <a:xfrm>
              <a:off x="1" y="622"/>
              <a:ext cx="2034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207" name="Line 41"/>
            <p:cNvSpPr/>
            <p:nvPr/>
          </p:nvSpPr>
          <p:spPr>
            <a:xfrm flipV="1">
              <a:off x="2035" y="0"/>
              <a:ext cx="0" cy="622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47135" name="Line 42"/>
          <p:cNvSpPr/>
          <p:nvPr/>
        </p:nvSpPr>
        <p:spPr>
          <a:xfrm>
            <a:off x="3584575" y="5237163"/>
            <a:ext cx="3740150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6" name="Group 43"/>
          <p:cNvGrpSpPr/>
          <p:nvPr/>
        </p:nvGrpSpPr>
        <p:grpSpPr>
          <a:xfrm>
            <a:off x="2316163" y="3348038"/>
            <a:ext cx="6376987" cy="2921000"/>
            <a:chOff x="0" y="0"/>
            <a:chExt cx="4017" cy="1840"/>
          </a:xfrm>
        </p:grpSpPr>
        <p:grpSp>
          <p:nvGrpSpPr>
            <p:cNvPr id="47175" name="Group 44"/>
            <p:cNvGrpSpPr/>
            <p:nvPr/>
          </p:nvGrpSpPr>
          <p:grpSpPr>
            <a:xfrm>
              <a:off x="0" y="0"/>
              <a:ext cx="4017" cy="1840"/>
              <a:chOff x="0" y="0"/>
              <a:chExt cx="4017" cy="1840"/>
            </a:xfrm>
          </p:grpSpPr>
          <p:sp>
            <p:nvSpPr>
              <p:cNvPr id="47198" name="Rectangle 45"/>
              <p:cNvSpPr/>
              <p:nvPr/>
            </p:nvSpPr>
            <p:spPr>
              <a:xfrm>
                <a:off x="2180" y="4"/>
                <a:ext cx="867" cy="25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1   3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199" name="Rectangle 46"/>
              <p:cNvSpPr/>
              <p:nvPr/>
            </p:nvSpPr>
            <p:spPr>
              <a:xfrm>
                <a:off x="1082" y="0"/>
                <a:ext cx="867" cy="25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1   2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200" name="Rectangle 47"/>
              <p:cNvSpPr/>
              <p:nvPr/>
            </p:nvSpPr>
            <p:spPr>
              <a:xfrm>
                <a:off x="3150" y="1069"/>
                <a:ext cx="867" cy="25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3   4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201" name="Rectangle 48"/>
              <p:cNvSpPr/>
              <p:nvPr/>
            </p:nvSpPr>
            <p:spPr>
              <a:xfrm>
                <a:off x="0" y="1069"/>
                <a:ext cx="867" cy="25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3   1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202" name="Rectangle 49"/>
              <p:cNvSpPr/>
              <p:nvPr/>
            </p:nvSpPr>
            <p:spPr>
              <a:xfrm>
                <a:off x="2153" y="1576"/>
                <a:ext cx="867" cy="25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4   3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203" name="Rectangle 50"/>
              <p:cNvSpPr/>
              <p:nvPr/>
            </p:nvSpPr>
            <p:spPr>
              <a:xfrm>
                <a:off x="1082" y="1584"/>
                <a:ext cx="867" cy="25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4   2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204" name="Rectangle 51"/>
              <p:cNvSpPr/>
              <p:nvPr/>
            </p:nvSpPr>
            <p:spPr>
              <a:xfrm>
                <a:off x="10" y="1580"/>
                <a:ext cx="867" cy="256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4   1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7176" name="Group 52"/>
            <p:cNvGrpSpPr/>
            <p:nvPr/>
          </p:nvGrpSpPr>
          <p:grpSpPr>
            <a:xfrm>
              <a:off x="232" y="0"/>
              <a:ext cx="3579" cy="1840"/>
              <a:chOff x="0" y="0"/>
              <a:chExt cx="3579" cy="1840"/>
            </a:xfrm>
          </p:grpSpPr>
          <p:sp>
            <p:nvSpPr>
              <p:cNvPr id="47177" name="Line 53"/>
              <p:cNvSpPr/>
              <p:nvPr/>
            </p:nvSpPr>
            <p:spPr>
              <a:xfrm>
                <a:off x="2394" y="4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78" name="Line 54"/>
              <p:cNvSpPr/>
              <p:nvPr/>
            </p:nvSpPr>
            <p:spPr>
              <a:xfrm>
                <a:off x="2180" y="4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79" name="Line 55"/>
              <p:cNvSpPr/>
              <p:nvPr/>
            </p:nvSpPr>
            <p:spPr>
              <a:xfrm>
                <a:off x="2609" y="4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80" name="Line 56"/>
              <p:cNvSpPr/>
              <p:nvPr/>
            </p:nvSpPr>
            <p:spPr>
              <a:xfrm>
                <a:off x="1296" y="0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81" name="Line 57"/>
              <p:cNvSpPr/>
              <p:nvPr/>
            </p:nvSpPr>
            <p:spPr>
              <a:xfrm>
                <a:off x="1082" y="0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82" name="Line 58"/>
              <p:cNvSpPr/>
              <p:nvPr/>
            </p:nvSpPr>
            <p:spPr>
              <a:xfrm>
                <a:off x="1511" y="0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83" name="Line 59"/>
              <p:cNvSpPr/>
              <p:nvPr/>
            </p:nvSpPr>
            <p:spPr>
              <a:xfrm>
                <a:off x="3364" y="1069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84" name="Line 60"/>
              <p:cNvSpPr/>
              <p:nvPr/>
            </p:nvSpPr>
            <p:spPr>
              <a:xfrm>
                <a:off x="3150" y="1069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85" name="Line 61"/>
              <p:cNvSpPr/>
              <p:nvPr/>
            </p:nvSpPr>
            <p:spPr>
              <a:xfrm>
                <a:off x="3579" y="1069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86" name="Line 62"/>
              <p:cNvSpPr/>
              <p:nvPr/>
            </p:nvSpPr>
            <p:spPr>
              <a:xfrm>
                <a:off x="214" y="1069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87" name="Line 63"/>
              <p:cNvSpPr/>
              <p:nvPr/>
            </p:nvSpPr>
            <p:spPr>
              <a:xfrm>
                <a:off x="0" y="1069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88" name="Line 64"/>
              <p:cNvSpPr/>
              <p:nvPr/>
            </p:nvSpPr>
            <p:spPr>
              <a:xfrm>
                <a:off x="429" y="1069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89" name="Line 65"/>
              <p:cNvSpPr/>
              <p:nvPr/>
            </p:nvSpPr>
            <p:spPr>
              <a:xfrm>
                <a:off x="2367" y="1576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90" name="Line 66"/>
              <p:cNvSpPr/>
              <p:nvPr/>
            </p:nvSpPr>
            <p:spPr>
              <a:xfrm>
                <a:off x="2153" y="1576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91" name="Line 67"/>
              <p:cNvSpPr/>
              <p:nvPr/>
            </p:nvSpPr>
            <p:spPr>
              <a:xfrm>
                <a:off x="2582" y="1576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92" name="Line 68"/>
              <p:cNvSpPr/>
              <p:nvPr/>
            </p:nvSpPr>
            <p:spPr>
              <a:xfrm>
                <a:off x="1296" y="1584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93" name="Line 69"/>
              <p:cNvSpPr/>
              <p:nvPr/>
            </p:nvSpPr>
            <p:spPr>
              <a:xfrm>
                <a:off x="1082" y="1584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94" name="Line 70"/>
              <p:cNvSpPr/>
              <p:nvPr/>
            </p:nvSpPr>
            <p:spPr>
              <a:xfrm>
                <a:off x="1511" y="1584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95" name="Line 71"/>
              <p:cNvSpPr/>
              <p:nvPr/>
            </p:nvSpPr>
            <p:spPr>
              <a:xfrm>
                <a:off x="224" y="1580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96" name="Line 72"/>
              <p:cNvSpPr/>
              <p:nvPr/>
            </p:nvSpPr>
            <p:spPr>
              <a:xfrm>
                <a:off x="10" y="1580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7197" name="Line 73"/>
              <p:cNvSpPr/>
              <p:nvPr/>
            </p:nvSpPr>
            <p:spPr>
              <a:xfrm>
                <a:off x="439" y="1580"/>
                <a:ext cx="0" cy="25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47167" name="Line 74"/>
          <p:cNvSpPr/>
          <p:nvPr/>
        </p:nvSpPr>
        <p:spPr>
          <a:xfrm>
            <a:off x="5295900" y="3544888"/>
            <a:ext cx="476250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7168" name="Line 75"/>
          <p:cNvSpPr/>
          <p:nvPr/>
        </p:nvSpPr>
        <p:spPr>
          <a:xfrm>
            <a:off x="1873250" y="6030913"/>
            <a:ext cx="458788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7169" name="Line 76"/>
          <p:cNvSpPr/>
          <p:nvPr/>
        </p:nvSpPr>
        <p:spPr>
          <a:xfrm>
            <a:off x="3602038" y="6048375"/>
            <a:ext cx="423862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7170" name="Line 77"/>
          <p:cNvSpPr/>
          <p:nvPr/>
        </p:nvSpPr>
        <p:spPr>
          <a:xfrm>
            <a:off x="5278438" y="6048375"/>
            <a:ext cx="458787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7171" name="Line 78"/>
          <p:cNvSpPr/>
          <p:nvPr/>
        </p:nvSpPr>
        <p:spPr>
          <a:xfrm>
            <a:off x="3178175" y="5308600"/>
            <a:ext cx="0" cy="546100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7172" name="Line 79"/>
          <p:cNvSpPr/>
          <p:nvPr/>
        </p:nvSpPr>
        <p:spPr>
          <a:xfrm>
            <a:off x="4906963" y="3632200"/>
            <a:ext cx="0" cy="2222500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0" name="Group 80"/>
          <p:cNvGrpSpPr/>
          <p:nvPr/>
        </p:nvGrpSpPr>
        <p:grpSpPr>
          <a:xfrm>
            <a:off x="1308100" y="3756025"/>
            <a:ext cx="5046663" cy="1816100"/>
            <a:chOff x="0" y="0"/>
            <a:chExt cx="3179" cy="1144"/>
          </a:xfrm>
        </p:grpSpPr>
        <p:sp>
          <p:nvSpPr>
            <p:cNvPr id="2" name="Line 81"/>
            <p:cNvSpPr/>
            <p:nvPr/>
          </p:nvSpPr>
          <p:spPr>
            <a:xfrm>
              <a:off x="0" y="955"/>
              <a:ext cx="0" cy="189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73" name="Line 82"/>
            <p:cNvSpPr/>
            <p:nvPr/>
          </p:nvSpPr>
          <p:spPr>
            <a:xfrm>
              <a:off x="11" y="1144"/>
              <a:ext cx="3168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7174" name="Line 83"/>
            <p:cNvSpPr/>
            <p:nvPr/>
          </p:nvSpPr>
          <p:spPr>
            <a:xfrm flipV="1">
              <a:off x="3179" y="0"/>
              <a:ext cx="0" cy="1144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7" name="Line 84"/>
          <p:cNvSpPr/>
          <p:nvPr/>
        </p:nvSpPr>
        <p:spPr>
          <a:xfrm>
            <a:off x="6635750" y="3614738"/>
            <a:ext cx="0" cy="2239962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1" name="Group 85"/>
          <p:cNvGrpSpPr/>
          <p:nvPr/>
        </p:nvGrpSpPr>
        <p:grpSpPr>
          <a:xfrm>
            <a:off x="1308100" y="5448300"/>
            <a:ext cx="6577013" cy="1041400"/>
            <a:chOff x="0" y="0"/>
            <a:chExt cx="4143" cy="656"/>
          </a:xfrm>
        </p:grpSpPr>
        <p:sp>
          <p:nvSpPr>
            <p:cNvPr id="8" name="Line 86"/>
            <p:cNvSpPr/>
            <p:nvPr/>
          </p:nvSpPr>
          <p:spPr>
            <a:xfrm flipH="1">
              <a:off x="0" y="373"/>
              <a:ext cx="0" cy="278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" name="Line 87"/>
            <p:cNvSpPr/>
            <p:nvPr/>
          </p:nvSpPr>
          <p:spPr>
            <a:xfrm>
              <a:off x="11" y="656"/>
              <a:ext cx="4132" cy="0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" name="Line 88"/>
            <p:cNvSpPr/>
            <p:nvPr/>
          </p:nvSpPr>
          <p:spPr>
            <a:xfrm flipV="1">
              <a:off x="4143" y="0"/>
              <a:ext cx="0" cy="656"/>
            </a:xfrm>
            <a:prstGeom prst="line">
              <a:avLst/>
            </a:prstGeom>
            <a:ln w="38100" cap="flat" cmpd="sng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3" name="Text Box 89"/>
          <p:cNvSpPr txBox="1"/>
          <p:nvPr/>
        </p:nvSpPr>
        <p:spPr>
          <a:xfrm>
            <a:off x="6854825" y="3400425"/>
            <a:ext cx="33178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Text Box 90"/>
          <p:cNvSpPr txBox="1"/>
          <p:nvPr/>
        </p:nvSpPr>
        <p:spPr>
          <a:xfrm>
            <a:off x="1597025" y="4238625"/>
            <a:ext cx="33178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Text Box 91"/>
          <p:cNvSpPr txBox="1"/>
          <p:nvPr/>
        </p:nvSpPr>
        <p:spPr>
          <a:xfrm>
            <a:off x="8378825" y="5076825"/>
            <a:ext cx="33178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92"/>
          <p:cNvSpPr txBox="1"/>
          <p:nvPr/>
        </p:nvSpPr>
        <p:spPr>
          <a:xfrm>
            <a:off x="6778625" y="5838825"/>
            <a:ext cx="33178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Text Box 93"/>
          <p:cNvSpPr txBox="1"/>
          <p:nvPr/>
        </p:nvSpPr>
        <p:spPr>
          <a:xfrm>
            <a:off x="3044825" y="5838825"/>
            <a:ext cx="33178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 Box 94"/>
          <p:cNvSpPr txBox="1"/>
          <p:nvPr/>
        </p:nvSpPr>
        <p:spPr>
          <a:xfrm>
            <a:off x="4797425" y="5838825"/>
            <a:ext cx="33178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95"/>
          <p:cNvSpPr txBox="1"/>
          <p:nvPr/>
        </p:nvSpPr>
        <p:spPr>
          <a:xfrm>
            <a:off x="6473825" y="5838825"/>
            <a:ext cx="33178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" name="Text Box 96"/>
          <p:cNvSpPr txBox="1"/>
          <p:nvPr/>
        </p:nvSpPr>
        <p:spPr>
          <a:xfrm>
            <a:off x="8074025" y="5076825"/>
            <a:ext cx="33178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7132" name="Group 119"/>
          <p:cNvGrpSpPr/>
          <p:nvPr/>
        </p:nvGrpSpPr>
        <p:grpSpPr>
          <a:xfrm>
            <a:off x="1090613" y="1311275"/>
            <a:ext cx="1681162" cy="1612900"/>
            <a:chOff x="0" y="0"/>
            <a:chExt cx="1059" cy="1016"/>
          </a:xfrm>
        </p:grpSpPr>
        <p:sp>
          <p:nvSpPr>
            <p:cNvPr id="47158" name="Oval 106"/>
            <p:cNvSpPr/>
            <p:nvPr/>
          </p:nvSpPr>
          <p:spPr>
            <a:xfrm>
              <a:off x="49" y="1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7159" name="Oval 107"/>
            <p:cNvSpPr/>
            <p:nvPr/>
          </p:nvSpPr>
          <p:spPr>
            <a:xfrm>
              <a:off x="768" y="722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4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7160" name="Oval 108"/>
            <p:cNvSpPr/>
            <p:nvPr/>
          </p:nvSpPr>
          <p:spPr>
            <a:xfrm>
              <a:off x="49" y="722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3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7161" name="Oval 109"/>
            <p:cNvSpPr/>
            <p:nvPr/>
          </p:nvSpPr>
          <p:spPr>
            <a:xfrm>
              <a:off x="764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47162" name="AutoShape 111"/>
            <p:cNvCxnSpPr>
              <a:stCxn id="47158" idx="4"/>
              <a:endCxn id="47160" idx="0"/>
            </p:cNvCxnSpPr>
            <p:nvPr/>
          </p:nvCxnSpPr>
          <p:spPr>
            <a:xfrm>
              <a:off x="194" y="304"/>
              <a:ext cx="0" cy="409"/>
            </a:xfrm>
            <a:prstGeom prst="straightConnector1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cxnSp>
        <p:cxnSp>
          <p:nvCxnSpPr>
            <p:cNvPr id="47163" name="AutoShape 112"/>
            <p:cNvCxnSpPr>
              <a:stCxn id="47158" idx="6"/>
              <a:endCxn id="47161" idx="2"/>
            </p:cNvCxnSpPr>
            <p:nvPr/>
          </p:nvCxnSpPr>
          <p:spPr>
            <a:xfrm flipV="1">
              <a:off x="347" y="147"/>
              <a:ext cx="408" cy="1"/>
            </a:xfrm>
            <a:prstGeom prst="straightConnector1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cxnSp>
        <p:cxnSp>
          <p:nvCxnSpPr>
            <p:cNvPr id="47164" name="AutoShape 113"/>
            <p:cNvCxnSpPr>
              <a:stCxn id="47160" idx="6"/>
              <a:endCxn id="47159" idx="2"/>
            </p:cNvCxnSpPr>
            <p:nvPr/>
          </p:nvCxnSpPr>
          <p:spPr>
            <a:xfrm>
              <a:off x="347" y="869"/>
              <a:ext cx="412" cy="0"/>
            </a:xfrm>
            <a:prstGeom prst="straightConnector1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cxnSp>
        <p:cxnSp>
          <p:nvCxnSpPr>
            <p:cNvPr id="47165" name="AutoShape 114"/>
            <p:cNvCxnSpPr>
              <a:stCxn id="47159" idx="0"/>
              <a:endCxn id="47161" idx="4"/>
            </p:cNvCxnSpPr>
            <p:nvPr/>
          </p:nvCxnSpPr>
          <p:spPr>
            <a:xfrm flipH="1" flipV="1">
              <a:off x="912" y="303"/>
              <a:ext cx="1" cy="410"/>
            </a:xfrm>
            <a:prstGeom prst="straightConnector1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cxnSp>
        <p:sp>
          <p:nvSpPr>
            <p:cNvPr id="47166" name="Freeform 115"/>
            <p:cNvSpPr/>
            <p:nvPr/>
          </p:nvSpPr>
          <p:spPr>
            <a:xfrm>
              <a:off x="0" y="239"/>
              <a:ext cx="96" cy="480"/>
            </a:xfrm>
            <a:custGeom>
              <a:avLst/>
              <a:gdLst/>
              <a:ahLst/>
              <a:cxnLst>
                <a:cxn ang="0">
                  <a:pos x="96" y="480"/>
                </a:cxn>
                <a:cxn ang="0">
                  <a:pos x="0" y="240"/>
                </a:cxn>
                <a:cxn ang="0">
                  <a:pos x="96" y="0"/>
                </a:cxn>
              </a:cxnLst>
              <a:pathLst>
                <a:path w="96" h="480">
                  <a:moveTo>
                    <a:pt x="96" y="480"/>
                  </a:moveTo>
                  <a:cubicBezTo>
                    <a:pt x="48" y="400"/>
                    <a:pt x="0" y="320"/>
                    <a:pt x="0" y="240"/>
                  </a:cubicBezTo>
                  <a:cubicBezTo>
                    <a:pt x="0" y="160"/>
                    <a:pt x="48" y="80"/>
                    <a:pt x="96" y="0"/>
                  </a:cubicBezTo>
                </a:path>
              </a:pathLst>
            </a:custGeom>
            <a:noFill/>
            <a:ln w="38100" cap="flat" cmpd="sng">
              <a:solidFill>
                <a:srgbClr val="FF6600">
                  <a:alpha val="100000"/>
                </a:srgbClr>
              </a:solidFill>
              <a:prstDash val="solid"/>
              <a:bevel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  <p:cxnSp>
          <p:nvCxnSpPr>
            <p:cNvPr id="21" name="AutoShape 116"/>
            <p:cNvCxnSpPr/>
            <p:nvPr/>
          </p:nvCxnSpPr>
          <p:spPr>
            <a:xfrm flipH="1" flipV="1">
              <a:off x="296" y="261"/>
              <a:ext cx="514" cy="495"/>
            </a:xfrm>
            <a:prstGeom prst="straightConnector1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triangle" w="lg" len="lg"/>
            </a:ln>
          </p:spPr>
        </p:cxnSp>
        <p:cxnSp>
          <p:nvCxnSpPr>
            <p:cNvPr id="22" name="AutoShape 118"/>
            <p:cNvCxnSpPr/>
            <p:nvPr/>
          </p:nvCxnSpPr>
          <p:spPr>
            <a:xfrm rot="-5400000" flipH="1">
              <a:off x="539" y="712"/>
              <a:ext cx="1" cy="514"/>
            </a:xfrm>
            <a:prstGeom prst="curvedConnector3">
              <a:avLst>
                <a:gd name="adj1" fmla="val 9799995"/>
              </a:avLst>
            </a:prstGeom>
            <a:ln w="38100" cap="flat" cmpd="sng">
              <a:solidFill>
                <a:srgbClr val="FF6600"/>
              </a:solidFill>
              <a:prstDash val="solid"/>
              <a:headEnd type="triangle" w="med" len="med"/>
              <a:tailEnd type="none" w="med" len="med"/>
            </a:ln>
          </p:spPr>
        </p:cxnSp>
      </p:grpSp>
      <p:sp>
        <p:nvSpPr>
          <p:cNvPr id="47133" name="Text Box 219"/>
          <p:cNvSpPr txBox="1"/>
          <p:nvPr/>
        </p:nvSpPr>
        <p:spPr>
          <a:xfrm>
            <a:off x="3694113" y="1243013"/>
            <a:ext cx="102235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弧结点</a:t>
            </a:r>
            <a:endParaRPr lang="zh-CN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134" name="Text Box 220"/>
          <p:cNvSpPr txBox="1"/>
          <p:nvPr/>
        </p:nvSpPr>
        <p:spPr>
          <a:xfrm>
            <a:off x="3654425" y="2000250"/>
            <a:ext cx="141763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顶点结点</a:t>
            </a:r>
            <a:endParaRPr lang="zh-CN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3" name="Group 100"/>
          <p:cNvGraphicFramePr>
            <a:graphicFrameLocks noGrp="1"/>
          </p:cNvGraphicFramePr>
          <p:nvPr/>
        </p:nvGraphicFramePr>
        <p:xfrm>
          <a:off x="4848225" y="1225550"/>
          <a:ext cx="3579813" cy="457200"/>
        </p:xfrm>
        <a:graphic>
          <a:graphicData uri="http://schemas.openxmlformats.org/drawingml/2006/table">
            <a:tbl>
              <a:tblPr/>
              <a:tblGrid>
                <a:gridCol w="895350"/>
                <a:gridCol w="1057275"/>
                <a:gridCol w="814388"/>
                <a:gridCol w="812800"/>
              </a:tblGrid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tailvex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19050" marR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headvex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19050" marR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hlink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19050" marR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tlink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19050" marR="1905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Group 112"/>
          <p:cNvGraphicFramePr>
            <a:graphicFrameLocks noGrp="1"/>
          </p:cNvGraphicFramePr>
          <p:nvPr/>
        </p:nvGraphicFramePr>
        <p:xfrm>
          <a:off x="5045075" y="1963738"/>
          <a:ext cx="3384550" cy="457200"/>
        </p:xfrm>
        <a:graphic>
          <a:graphicData uri="http://schemas.openxmlformats.org/drawingml/2006/table">
            <a:tbl>
              <a:tblPr/>
              <a:tblGrid>
                <a:gridCol w="1016000"/>
                <a:gridCol w="1184275"/>
                <a:gridCol w="1184275"/>
              </a:tblGrid>
              <a:tr h="457200"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vertex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firstin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717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1143000" indent="-23368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1" charset="-122"/>
                        </a:defRPr>
                      </a:lvl3pPr>
                      <a:lvl4pPr marL="1600200" indent="-294005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2057400" indent="-361950" algn="l" eaLnBrk="0" hangingPunct="0">
                        <a:spcBef>
                          <a:spcPct val="1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25146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29718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34290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3886200" indent="-36195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firstout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Rectangle 245"/>
          <p:cNvSpPr/>
          <p:nvPr/>
        </p:nvSpPr>
        <p:spPr>
          <a:xfrm>
            <a:off x="531813" y="1166813"/>
            <a:ext cx="7969250" cy="1833562"/>
          </a:xfrm>
          <a:prstGeom prst="rect">
            <a:avLst/>
          </a:prstGeom>
          <a:solidFill>
            <a:srgbClr val="B9CDE5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特点：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① 顶点结点数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</a:rPr>
              <a:t>顶点数 ；   弧结点数</a:t>
            </a:r>
            <a:r>
              <a:rPr lang="en-US" altLang="zh-CN" dirty="0">
                <a:latin typeface="Times New Roman" panose="02020603050405020304" pitchFamily="18" charset="0"/>
              </a:rPr>
              <a:t>=</a:t>
            </a:r>
            <a:r>
              <a:rPr lang="zh-CN" altLang="en-US" dirty="0">
                <a:latin typeface="Times New Roman" panose="02020603050405020304" pitchFamily="18" charset="0"/>
              </a:rPr>
              <a:t>弧的条数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② 求入度：从顶点</a:t>
            </a:r>
            <a:r>
              <a:rPr lang="en-US" altLang="zh-CN" dirty="0">
                <a:latin typeface="Times New Roman" panose="02020603050405020304" pitchFamily="18" charset="0"/>
              </a:rPr>
              <a:t>Vi</a:t>
            </a:r>
            <a:r>
              <a:rPr lang="zh-CN" altLang="en-US" dirty="0">
                <a:latin typeface="Times New Roman" panose="02020603050405020304" pitchFamily="18" charset="0"/>
              </a:rPr>
              <a:t>出发，沿着</a:t>
            </a:r>
            <a:r>
              <a:rPr lang="en-US" altLang="zh-CN" dirty="0">
                <a:latin typeface="Times New Roman" panose="02020603050405020304" pitchFamily="18" charset="0"/>
              </a:rPr>
              <a:t>hlink</a:t>
            </a:r>
            <a:r>
              <a:rPr lang="zh-CN" altLang="en-US" dirty="0">
                <a:latin typeface="Times New Roman" panose="02020603050405020304" pitchFamily="18" charset="0"/>
              </a:rPr>
              <a:t>所经过的弧结点数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求出度：从顶点</a:t>
            </a:r>
            <a:r>
              <a:rPr lang="en-US" altLang="zh-CN" dirty="0">
                <a:latin typeface="Times New Roman" panose="02020603050405020304" pitchFamily="18" charset="0"/>
              </a:rPr>
              <a:t>Vi</a:t>
            </a:r>
            <a:r>
              <a:rPr lang="zh-CN" altLang="en-US" dirty="0">
                <a:latin typeface="Times New Roman" panose="02020603050405020304" pitchFamily="18" charset="0"/>
              </a:rPr>
              <a:t>出发，沿着</a:t>
            </a:r>
            <a:r>
              <a:rPr lang="en-US" altLang="zh-CN" dirty="0">
                <a:latin typeface="Times New Roman" panose="02020603050405020304" pitchFamily="18" charset="0"/>
              </a:rPr>
              <a:t>tlink</a:t>
            </a:r>
            <a:r>
              <a:rPr lang="zh-CN" altLang="en-US" dirty="0">
                <a:latin typeface="Times New Roman" panose="02020603050405020304" pitchFamily="18" charset="0"/>
              </a:rPr>
              <a:t>所经过的弧结点数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4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4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47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4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4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4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4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1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4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2" dur="500"/>
                                        <p:tgtEl>
                                          <p:spTgt spid="1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2" dur="500"/>
                                        <p:tgtEl>
                                          <p:spTgt spid="2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  <p:bldP spid="20" grpId="0" build="p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图的定义和基本术语</a:t>
            </a: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171" name="Rectangle 3"/>
          <p:cNvSpPr>
            <a:spLocks noGrp="1"/>
          </p:cNvSpPr>
          <p:nvPr>
            <p:ph type="body" idx="4294967295"/>
          </p:nvPr>
        </p:nvSpPr>
        <p:spPr>
          <a:xfrm>
            <a:off x="179705" y="1125855"/>
            <a:ext cx="8785225" cy="621665"/>
          </a:xfrm>
        </p:spPr>
        <p:txBody>
          <a:bodyPr vert="horz" wrap="square" lIns="91440" tIns="45720" rIns="91440" bIns="45720" anchor="t" anchorCtr="0"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图的定义 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15000"/>
              </a:spcBef>
              <a:buNone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       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899160" y="1585595"/>
            <a:ext cx="7558405" cy="477456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323850" y="1628775"/>
            <a:ext cx="7052310" cy="1871980"/>
            <a:chOff x="510" y="2565"/>
            <a:chExt cx="11106" cy="2948"/>
          </a:xfrm>
        </p:grpSpPr>
        <p:sp>
          <p:nvSpPr>
            <p:cNvPr id="4" name="圆角矩形 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10" y="2565"/>
              <a:ext cx="11106" cy="2948"/>
            </a:xfrm>
            <a:prstGeom prst="roundRect">
              <a:avLst>
                <a:gd name="adj" fmla="val 8931"/>
              </a:avLst>
            </a:prstGeom>
            <a:solidFill>
              <a:srgbClr val="CCCCFF"/>
            </a:solidFill>
            <a:ln>
              <a:noFill/>
            </a:ln>
          </p:spPr>
          <p:txBody>
            <a:bodyPr/>
            <a:lstStyle>
              <a:lvl1pPr marL="342900" indent="-342900"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" name="Rectangle 26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23" y="2610"/>
              <a:ext cx="10882" cy="2770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342900" indent="-342900"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0000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    图：</a:t>
              </a:r>
              <a:r>
                <a: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Graph=(V,E)</a:t>
              </a:r>
              <a:endPara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	V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：顶点</a:t>
              </a:r>
              <a:r>
                <a: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(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数据元素</a:t>
              </a:r>
              <a:r>
                <a: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)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的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有穷非空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集合；</a:t>
              </a:r>
              <a:endPara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	E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：边的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有穷</a:t>
              </a: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Times New Roman" panose="02020603050405020304" pitchFamily="18" charset="0"/>
                </a:rPr>
                <a:t>集合。</a:t>
              </a:r>
              <a:endPara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charRg st="6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charRg st="6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十字链表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13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黑体" panose="02010609060101010101" pitchFamily="49" charset="-122"/>
              </a:rPr>
              <a:t>建立有向图的十字链表</a:t>
            </a:r>
            <a:endParaRPr lang="en-US" altLang="zh-CN" dirty="0">
              <a:latin typeface="黑体" panose="02010609060101010101" pitchFamily="49" charset="-122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void CreateDG(OLGraph G) {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cin&gt;&gt;G.vexnum&gt;&gt;G.arcnum;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for(i=0; i&lt;G.vexnum; i++){//</a:t>
            </a:r>
            <a:r>
              <a:rPr lang="zh-CN" altLang="en-US" sz="2200" b="1" dirty="0">
                <a:latin typeface="Times New Roman" panose="02020603050405020304" pitchFamily="18" charset="0"/>
              </a:rPr>
              <a:t>初始化顶点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  cin&gt;&gt;G.xlist[i].data;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  G.xlist[i].firstin=NULL;    G.xlist[i].firstout =NULL;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}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for(k=0; k&lt;G.arcnum; k++){//</a:t>
            </a:r>
            <a:r>
              <a:rPr lang="zh-CN" altLang="en-US" sz="2200" b="1" dirty="0">
                <a:latin typeface="Times New Roman" panose="02020603050405020304" pitchFamily="18" charset="0"/>
              </a:rPr>
              <a:t>创建弧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  cin&gt;&gt;v1&gt;&gt;v2;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  i=LocateVex(G,v1);	j=LocateVex(G,v2);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  p=new </a:t>
            </a:r>
            <a:r>
              <a:rPr lang="en-US" altLang="zh-CN" sz="2200" b="1" dirty="0">
                <a:latin typeface="Times New Roman" panose="02020603050405020304" pitchFamily="18" charset="0"/>
                <a:sym typeface="+mn-ea"/>
              </a:rPr>
              <a:t>ArcBox</a:t>
            </a:r>
            <a:r>
              <a:rPr lang="en-US" altLang="zh-CN" sz="2200" b="1" dirty="0">
                <a:latin typeface="Times New Roman" panose="02020603050405020304" pitchFamily="18" charset="0"/>
              </a:rPr>
              <a:t>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  p-&gt;tailvex=i;	p-&gt;headvex=j;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  p-&gt;tlink=G.xlist[i].firstout;		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  p-&gt;hlink=G.xlist[j].firstin;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  G.xlist[i].firstin=p;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	  G.xlist[j].firstout=p;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}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}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图的存储结构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--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邻接多重表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邻接多重表是</a:t>
            </a:r>
            <a:r>
              <a:rPr lang="zh-CN" altLang="en-US" dirty="0">
                <a:solidFill>
                  <a:srgbClr val="FF090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无向图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的一种链式存储结构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顶点结点结构：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2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存放顶点的信息。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2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firstedge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指向第一条依附于该顶点的边结点。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边结点的结构：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2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2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mark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为标记域，用以标记该条边是否被搜索过 。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2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ivex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jvex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为该边所依附的两个顶点。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2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ilink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指向下一条依附于顶点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ivex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2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jlink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指向下一条依附于顶点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jvex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的边。         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9156" name="Group 4"/>
          <p:cNvGrpSpPr/>
          <p:nvPr/>
        </p:nvGrpSpPr>
        <p:grpSpPr>
          <a:xfrm>
            <a:off x="3132138" y="1700213"/>
            <a:ext cx="2819400" cy="533400"/>
            <a:chOff x="0" y="0"/>
            <a:chExt cx="1248" cy="192"/>
          </a:xfrm>
        </p:grpSpPr>
        <p:sp>
          <p:nvSpPr>
            <p:cNvPr id="49163" name="Rectangle 5"/>
            <p:cNvSpPr/>
            <p:nvPr/>
          </p:nvSpPr>
          <p:spPr>
            <a:xfrm>
              <a:off x="0" y="0"/>
              <a:ext cx="528" cy="19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data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64" name="Rectangle 6"/>
            <p:cNvSpPr/>
            <p:nvPr/>
          </p:nvSpPr>
          <p:spPr>
            <a:xfrm>
              <a:off x="528" y="0"/>
              <a:ext cx="720" cy="19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firstedge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9157" name="组合 1"/>
          <p:cNvGrpSpPr/>
          <p:nvPr/>
        </p:nvGrpSpPr>
        <p:grpSpPr>
          <a:xfrm>
            <a:off x="3124200" y="3357563"/>
            <a:ext cx="5048250" cy="533400"/>
            <a:chOff x="0" y="0"/>
            <a:chExt cx="5048250" cy="533400"/>
          </a:xfrm>
        </p:grpSpPr>
        <p:sp>
          <p:nvSpPr>
            <p:cNvPr id="49158" name="Rectangle 9"/>
            <p:cNvSpPr/>
            <p:nvPr/>
          </p:nvSpPr>
          <p:spPr>
            <a:xfrm>
              <a:off x="1009650" y="0"/>
              <a:ext cx="1009650" cy="5334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ivex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59" name="Rectangle 10"/>
            <p:cNvSpPr/>
            <p:nvPr/>
          </p:nvSpPr>
          <p:spPr>
            <a:xfrm>
              <a:off x="2019300" y="0"/>
              <a:ext cx="1009650" cy="5334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ilink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60" name="Rectangle 11"/>
            <p:cNvSpPr/>
            <p:nvPr/>
          </p:nvSpPr>
          <p:spPr>
            <a:xfrm>
              <a:off x="3028950" y="0"/>
              <a:ext cx="1009650" cy="5334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jvex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61" name="Rectangle 12"/>
            <p:cNvSpPr/>
            <p:nvPr/>
          </p:nvSpPr>
          <p:spPr>
            <a:xfrm>
              <a:off x="4038600" y="0"/>
              <a:ext cx="1009650" cy="5334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jlink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62" name="Rectangle 13"/>
            <p:cNvSpPr/>
            <p:nvPr/>
          </p:nvSpPr>
          <p:spPr>
            <a:xfrm>
              <a:off x="0" y="0"/>
              <a:ext cx="1009650" cy="5334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mark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邻接多重表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017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黑体" panose="02010609060101010101" pitchFamily="49" charset="-122"/>
              </a:rPr>
              <a:t>图的邻接多重表数据类型描述：</a:t>
            </a:r>
            <a:endParaRPr lang="zh-CN" altLang="en-US" dirty="0">
              <a:latin typeface="黑体" panose="02010609060101010101" pitchFamily="49" charset="-122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#define </a:t>
            </a:r>
            <a:r>
              <a:rPr lang="en-US" altLang="zh-CN" sz="2200" b="1" dirty="0">
                <a:latin typeface="Times New Roman" panose="02020603050405020304" pitchFamily="18" charset="0"/>
                <a:sym typeface="+mn-ea"/>
              </a:rPr>
              <a:t>MAX_VERTEX_NUM </a:t>
            </a:r>
            <a:r>
              <a:rPr lang="en-US" altLang="zh-CN" sz="2200" b="1" dirty="0">
                <a:latin typeface="Times New Roman" panose="02020603050405020304" pitchFamily="18" charset="0"/>
              </a:rPr>
              <a:t>20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typedef enum { unvisited, visited } VisitIf;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typedef struct EBox{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VisitIf mark;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int ivex,jvex;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struct </a:t>
            </a:r>
            <a:r>
              <a:rPr lang="en-US" altLang="zh-CN" sz="2200" b="1" dirty="0">
                <a:latin typeface="Times New Roman" panose="02020603050405020304" pitchFamily="18" charset="0"/>
                <a:sym typeface="+mn-ea"/>
              </a:rPr>
              <a:t>EBox</a:t>
            </a:r>
            <a:r>
              <a:rPr lang="en-US" altLang="zh-CN" sz="2200" b="1" dirty="0">
                <a:latin typeface="Times New Roman" panose="02020603050405020304" pitchFamily="18" charset="0"/>
              </a:rPr>
              <a:t>*ilink, *jlink;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}</a:t>
            </a:r>
            <a:r>
              <a:rPr lang="en-US" altLang="zh-CN" sz="2200" b="1" dirty="0">
                <a:latin typeface="Times New Roman" panose="02020603050405020304" pitchFamily="18" charset="0"/>
                <a:sym typeface="+mn-ea"/>
              </a:rPr>
              <a:t>EBox</a:t>
            </a:r>
            <a:r>
              <a:rPr lang="en-US" altLang="zh-CN" sz="2200" b="1" dirty="0">
                <a:latin typeface="Times New Roman" panose="02020603050405020304" pitchFamily="18" charset="0"/>
              </a:rPr>
              <a:t>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typedef struct VexBox{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VertexType vertex;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EBox  *fistedge;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}</a:t>
            </a:r>
            <a:r>
              <a:rPr lang="en-US" altLang="zh-CN" sz="2200" b="1" dirty="0">
                <a:latin typeface="Times New Roman" panose="02020603050405020304" pitchFamily="18" charset="0"/>
                <a:sym typeface="+mn-ea"/>
              </a:rPr>
              <a:t>VexBox</a:t>
            </a:r>
            <a:r>
              <a:rPr lang="en-US" altLang="zh-CN" sz="2200" b="1" dirty="0">
                <a:latin typeface="Times New Roman" panose="02020603050405020304" pitchFamily="18" charset="0"/>
              </a:rPr>
              <a:t>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typedef struct{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</a:t>
            </a:r>
            <a:r>
              <a:rPr lang="en-US" altLang="zh-CN" sz="2200" b="1" dirty="0">
                <a:latin typeface="Times New Roman" panose="02020603050405020304" pitchFamily="18" charset="0"/>
                <a:sym typeface="+mn-ea"/>
              </a:rPr>
              <a:t>VexBox </a:t>
            </a:r>
            <a:r>
              <a:rPr lang="en-US" altLang="zh-CN" sz="2200" b="1" dirty="0">
                <a:latin typeface="Times New Roman" panose="02020603050405020304" pitchFamily="18" charset="0"/>
              </a:rPr>
              <a:t>adjmulist[</a:t>
            </a:r>
            <a:r>
              <a:rPr lang="en-US" altLang="zh-CN" sz="2200" b="1" dirty="0">
                <a:latin typeface="Times New Roman" panose="02020603050405020304" pitchFamily="18" charset="0"/>
                <a:sym typeface="+mn-ea"/>
              </a:rPr>
              <a:t>MAX_VERTEX_NUM</a:t>
            </a:r>
            <a:r>
              <a:rPr lang="en-US" altLang="zh-CN" sz="2200" b="1" dirty="0">
                <a:latin typeface="Times New Roman" panose="02020603050405020304" pitchFamily="18" charset="0"/>
              </a:rPr>
              <a:t>];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	int vexnum,edgenum;</a:t>
            </a:r>
            <a:endParaRPr lang="en-US" altLang="zh-CN" sz="2200" b="1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</a:rPr>
              <a:t>}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AMLGraph</a:t>
            </a:r>
            <a:r>
              <a:rPr lang="en-US" altLang="zh-CN" sz="2200" b="1" dirty="0">
                <a:latin typeface="Times New Roman" panose="02020603050405020304" pitchFamily="18" charset="0"/>
              </a:rPr>
              <a:t>;</a:t>
            </a:r>
            <a:endParaRPr lang="zh-CN" altLang="en-US" sz="2200" dirty="0">
              <a:latin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6.4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图的存储结构</a:t>
            </a: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邻接多重表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22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zh-CN" dirty="0"/>
              <a:t>例</a:t>
            </a:r>
            <a:endParaRPr lang="zh-CN" altLang="zh-CN" dirty="0"/>
          </a:p>
        </p:txBody>
      </p:sp>
      <p:grpSp>
        <p:nvGrpSpPr>
          <p:cNvPr id="2" name="Group 16"/>
          <p:cNvGrpSpPr/>
          <p:nvPr/>
        </p:nvGrpSpPr>
        <p:grpSpPr>
          <a:xfrm>
            <a:off x="2339975" y="2655888"/>
            <a:ext cx="6311900" cy="2255837"/>
            <a:chOff x="0" y="0"/>
            <a:chExt cx="3976" cy="1421"/>
          </a:xfrm>
        </p:grpSpPr>
        <p:sp>
          <p:nvSpPr>
            <p:cNvPr id="52284" name="Rectangle 17"/>
            <p:cNvSpPr/>
            <p:nvPr/>
          </p:nvSpPr>
          <p:spPr>
            <a:xfrm>
              <a:off x="251" y="1"/>
              <a:ext cx="595" cy="141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800" dirty="0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85" name="Line 18"/>
            <p:cNvSpPr/>
            <p:nvPr/>
          </p:nvSpPr>
          <p:spPr>
            <a:xfrm>
              <a:off x="251" y="279"/>
              <a:ext cx="59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86" name="Line 19"/>
            <p:cNvSpPr/>
            <p:nvPr/>
          </p:nvSpPr>
          <p:spPr>
            <a:xfrm>
              <a:off x="251" y="556"/>
              <a:ext cx="59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87" name="Line 20"/>
            <p:cNvSpPr/>
            <p:nvPr/>
          </p:nvSpPr>
          <p:spPr>
            <a:xfrm>
              <a:off x="257" y="834"/>
              <a:ext cx="597" cy="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88" name="Line 21"/>
            <p:cNvSpPr/>
            <p:nvPr/>
          </p:nvSpPr>
          <p:spPr>
            <a:xfrm>
              <a:off x="529" y="1"/>
              <a:ext cx="0" cy="141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89" name="Text Box 22"/>
            <p:cNvSpPr txBox="1"/>
            <p:nvPr/>
          </p:nvSpPr>
          <p:spPr>
            <a:xfrm>
              <a:off x="15" y="4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90" name="Text Box 23"/>
            <p:cNvSpPr txBox="1"/>
            <p:nvPr/>
          </p:nvSpPr>
          <p:spPr>
            <a:xfrm>
              <a:off x="15" y="277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91" name="Text Box 24"/>
            <p:cNvSpPr txBox="1"/>
            <p:nvPr/>
          </p:nvSpPr>
          <p:spPr>
            <a:xfrm>
              <a:off x="15" y="549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92" name="Text Box 25"/>
            <p:cNvSpPr txBox="1"/>
            <p:nvPr/>
          </p:nvSpPr>
          <p:spPr>
            <a:xfrm>
              <a:off x="0" y="822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93" name="Text Box 26"/>
            <p:cNvSpPr txBox="1"/>
            <p:nvPr/>
          </p:nvSpPr>
          <p:spPr>
            <a:xfrm>
              <a:off x="287" y="21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94" name="Text Box 27"/>
            <p:cNvSpPr txBox="1"/>
            <p:nvPr/>
          </p:nvSpPr>
          <p:spPr>
            <a:xfrm>
              <a:off x="287" y="571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95" name="Text Box 28"/>
            <p:cNvSpPr txBox="1"/>
            <p:nvPr/>
          </p:nvSpPr>
          <p:spPr>
            <a:xfrm>
              <a:off x="302" y="846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96" name="Text Box 29"/>
            <p:cNvSpPr txBox="1"/>
            <p:nvPr/>
          </p:nvSpPr>
          <p:spPr>
            <a:xfrm>
              <a:off x="287" y="273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97" name="Line 30"/>
            <p:cNvSpPr/>
            <p:nvPr/>
          </p:nvSpPr>
          <p:spPr>
            <a:xfrm>
              <a:off x="244" y="1127"/>
              <a:ext cx="60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98" name="Text Box 31"/>
            <p:cNvSpPr txBox="1"/>
            <p:nvPr/>
          </p:nvSpPr>
          <p:spPr>
            <a:xfrm>
              <a:off x="15" y="1151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99" name="Text Box 32"/>
            <p:cNvSpPr txBox="1"/>
            <p:nvPr/>
          </p:nvSpPr>
          <p:spPr>
            <a:xfrm>
              <a:off x="302" y="1153"/>
              <a:ext cx="19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2300" name="Group 33"/>
            <p:cNvGrpSpPr/>
            <p:nvPr/>
          </p:nvGrpSpPr>
          <p:grpSpPr>
            <a:xfrm>
              <a:off x="1083" y="15"/>
              <a:ext cx="1323" cy="245"/>
              <a:chOff x="0" y="0"/>
              <a:chExt cx="1323" cy="245"/>
            </a:xfrm>
          </p:grpSpPr>
          <p:sp>
            <p:nvSpPr>
              <p:cNvPr id="52331" name="Rectangle 34"/>
              <p:cNvSpPr/>
              <p:nvPr/>
            </p:nvSpPr>
            <p:spPr>
              <a:xfrm>
                <a:off x="0" y="0"/>
                <a:ext cx="1323" cy="23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1           2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332" name="Line 35"/>
              <p:cNvSpPr/>
              <p:nvPr/>
            </p:nvSpPr>
            <p:spPr>
              <a:xfrm>
                <a:off x="245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33" name="Line 36"/>
              <p:cNvSpPr/>
              <p:nvPr/>
            </p:nvSpPr>
            <p:spPr>
              <a:xfrm>
                <a:off x="518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34" name="Line 37"/>
              <p:cNvSpPr/>
              <p:nvPr/>
            </p:nvSpPr>
            <p:spPr>
              <a:xfrm>
                <a:off x="792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35" name="Line 38"/>
              <p:cNvSpPr/>
              <p:nvPr/>
            </p:nvSpPr>
            <p:spPr>
              <a:xfrm>
                <a:off x="1066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2301" name="Group 39"/>
            <p:cNvGrpSpPr/>
            <p:nvPr/>
          </p:nvGrpSpPr>
          <p:grpSpPr>
            <a:xfrm>
              <a:off x="2646" y="0"/>
              <a:ext cx="1323" cy="245"/>
              <a:chOff x="0" y="0"/>
              <a:chExt cx="1323" cy="245"/>
            </a:xfrm>
          </p:grpSpPr>
          <p:sp>
            <p:nvSpPr>
              <p:cNvPr id="52326" name="Rectangle 40"/>
              <p:cNvSpPr/>
              <p:nvPr/>
            </p:nvSpPr>
            <p:spPr>
              <a:xfrm>
                <a:off x="0" y="0"/>
                <a:ext cx="1323" cy="23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1            4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327" name="Line 41"/>
              <p:cNvSpPr/>
              <p:nvPr/>
            </p:nvSpPr>
            <p:spPr>
              <a:xfrm>
                <a:off x="245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28" name="Line 42"/>
              <p:cNvSpPr/>
              <p:nvPr/>
            </p:nvSpPr>
            <p:spPr>
              <a:xfrm>
                <a:off x="518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29" name="Line 43"/>
              <p:cNvSpPr/>
              <p:nvPr/>
            </p:nvSpPr>
            <p:spPr>
              <a:xfrm>
                <a:off x="792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30" name="Line 44"/>
              <p:cNvSpPr/>
              <p:nvPr/>
            </p:nvSpPr>
            <p:spPr>
              <a:xfrm>
                <a:off x="1058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2302" name="Group 45"/>
            <p:cNvGrpSpPr/>
            <p:nvPr/>
          </p:nvGrpSpPr>
          <p:grpSpPr>
            <a:xfrm>
              <a:off x="2653" y="573"/>
              <a:ext cx="1323" cy="245"/>
              <a:chOff x="0" y="0"/>
              <a:chExt cx="1323" cy="245"/>
            </a:xfrm>
          </p:grpSpPr>
          <p:sp>
            <p:nvSpPr>
              <p:cNvPr id="52321" name="Rectangle 46"/>
              <p:cNvSpPr/>
              <p:nvPr/>
            </p:nvSpPr>
            <p:spPr>
              <a:xfrm>
                <a:off x="0" y="0"/>
                <a:ext cx="1323" cy="23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3            4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322" name="Line 47"/>
              <p:cNvSpPr/>
              <p:nvPr/>
            </p:nvSpPr>
            <p:spPr>
              <a:xfrm>
                <a:off x="245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23" name="Line 48"/>
              <p:cNvSpPr/>
              <p:nvPr/>
            </p:nvSpPr>
            <p:spPr>
              <a:xfrm>
                <a:off x="518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24" name="Line 49"/>
              <p:cNvSpPr/>
              <p:nvPr/>
            </p:nvSpPr>
            <p:spPr>
              <a:xfrm>
                <a:off x="792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25" name="Line 50"/>
              <p:cNvSpPr/>
              <p:nvPr/>
            </p:nvSpPr>
            <p:spPr>
              <a:xfrm>
                <a:off x="1066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2303" name="Group 51"/>
            <p:cNvGrpSpPr/>
            <p:nvPr/>
          </p:nvGrpSpPr>
          <p:grpSpPr>
            <a:xfrm>
              <a:off x="1092" y="581"/>
              <a:ext cx="1323" cy="245"/>
              <a:chOff x="0" y="0"/>
              <a:chExt cx="1323" cy="245"/>
            </a:xfrm>
          </p:grpSpPr>
          <p:sp>
            <p:nvSpPr>
              <p:cNvPr id="52316" name="Rectangle 52"/>
              <p:cNvSpPr/>
              <p:nvPr/>
            </p:nvSpPr>
            <p:spPr>
              <a:xfrm>
                <a:off x="0" y="0"/>
                <a:ext cx="1323" cy="23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3           2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317" name="Line 53"/>
              <p:cNvSpPr/>
              <p:nvPr/>
            </p:nvSpPr>
            <p:spPr>
              <a:xfrm>
                <a:off x="245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18" name="Line 54"/>
              <p:cNvSpPr/>
              <p:nvPr/>
            </p:nvSpPr>
            <p:spPr>
              <a:xfrm>
                <a:off x="518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19" name="Line 55"/>
              <p:cNvSpPr/>
              <p:nvPr/>
            </p:nvSpPr>
            <p:spPr>
              <a:xfrm>
                <a:off x="792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20" name="Line 56"/>
              <p:cNvSpPr/>
              <p:nvPr/>
            </p:nvSpPr>
            <p:spPr>
              <a:xfrm>
                <a:off x="1066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2304" name="Group 57"/>
            <p:cNvGrpSpPr/>
            <p:nvPr/>
          </p:nvGrpSpPr>
          <p:grpSpPr>
            <a:xfrm>
              <a:off x="2634" y="1176"/>
              <a:ext cx="1323" cy="245"/>
              <a:chOff x="0" y="0"/>
              <a:chExt cx="1323" cy="245"/>
            </a:xfrm>
          </p:grpSpPr>
          <p:sp>
            <p:nvSpPr>
              <p:cNvPr id="52311" name="Rectangle 58"/>
              <p:cNvSpPr/>
              <p:nvPr/>
            </p:nvSpPr>
            <p:spPr>
              <a:xfrm>
                <a:off x="0" y="0"/>
                <a:ext cx="1323" cy="23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3            5      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312" name="Line 59"/>
              <p:cNvSpPr/>
              <p:nvPr/>
            </p:nvSpPr>
            <p:spPr>
              <a:xfrm>
                <a:off x="245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13" name="Line 60"/>
              <p:cNvSpPr/>
              <p:nvPr/>
            </p:nvSpPr>
            <p:spPr>
              <a:xfrm>
                <a:off x="518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14" name="Line 61"/>
              <p:cNvSpPr/>
              <p:nvPr/>
            </p:nvSpPr>
            <p:spPr>
              <a:xfrm>
                <a:off x="792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15" name="Line 62"/>
              <p:cNvSpPr/>
              <p:nvPr/>
            </p:nvSpPr>
            <p:spPr>
              <a:xfrm>
                <a:off x="1066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2305" name="Group 63"/>
            <p:cNvGrpSpPr/>
            <p:nvPr/>
          </p:nvGrpSpPr>
          <p:grpSpPr>
            <a:xfrm>
              <a:off x="1107" y="1173"/>
              <a:ext cx="1323" cy="245"/>
              <a:chOff x="0" y="0"/>
              <a:chExt cx="1323" cy="245"/>
            </a:xfrm>
          </p:grpSpPr>
          <p:sp>
            <p:nvSpPr>
              <p:cNvPr id="52306" name="Rectangle 64"/>
              <p:cNvSpPr/>
              <p:nvPr/>
            </p:nvSpPr>
            <p:spPr>
              <a:xfrm>
                <a:off x="0" y="0"/>
                <a:ext cx="1323" cy="234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    5           2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307" name="Line 65"/>
              <p:cNvSpPr/>
              <p:nvPr/>
            </p:nvSpPr>
            <p:spPr>
              <a:xfrm>
                <a:off x="245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08" name="Line 66"/>
              <p:cNvSpPr/>
              <p:nvPr/>
            </p:nvSpPr>
            <p:spPr>
              <a:xfrm>
                <a:off x="518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09" name="Line 67"/>
              <p:cNvSpPr/>
              <p:nvPr/>
            </p:nvSpPr>
            <p:spPr>
              <a:xfrm>
                <a:off x="792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310" name="Line 68"/>
              <p:cNvSpPr/>
              <p:nvPr/>
            </p:nvSpPr>
            <p:spPr>
              <a:xfrm>
                <a:off x="1066" y="0"/>
                <a:ext cx="0" cy="245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51257" name="Line 69"/>
          <p:cNvSpPr/>
          <p:nvPr/>
        </p:nvSpPr>
        <p:spPr>
          <a:xfrm>
            <a:off x="3470275" y="2892425"/>
            <a:ext cx="582613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58" name="Line 70"/>
          <p:cNvSpPr/>
          <p:nvPr/>
        </p:nvSpPr>
        <p:spPr>
          <a:xfrm>
            <a:off x="3398838" y="3773488"/>
            <a:ext cx="635000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1259" name="Line 71"/>
          <p:cNvSpPr/>
          <p:nvPr/>
        </p:nvSpPr>
        <p:spPr>
          <a:xfrm>
            <a:off x="3433763" y="4708525"/>
            <a:ext cx="617537" cy="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2" name="Group 72"/>
          <p:cNvGrpSpPr/>
          <p:nvPr/>
        </p:nvGrpSpPr>
        <p:grpSpPr>
          <a:xfrm>
            <a:off x="5075238" y="2468563"/>
            <a:ext cx="2486025" cy="334962"/>
            <a:chOff x="0" y="0"/>
            <a:chExt cx="1566" cy="211"/>
          </a:xfrm>
        </p:grpSpPr>
        <p:sp>
          <p:nvSpPr>
            <p:cNvPr id="52281" name="Line 73"/>
            <p:cNvSpPr/>
            <p:nvPr/>
          </p:nvSpPr>
          <p:spPr>
            <a:xfrm flipV="1">
              <a:off x="0" y="11"/>
              <a:ext cx="0" cy="20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82" name="Line 74"/>
            <p:cNvSpPr/>
            <p:nvPr/>
          </p:nvSpPr>
          <p:spPr>
            <a:xfrm>
              <a:off x="0" y="0"/>
              <a:ext cx="1566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83" name="Line 75"/>
            <p:cNvSpPr/>
            <p:nvPr/>
          </p:nvSpPr>
          <p:spPr>
            <a:xfrm>
              <a:off x="1566" y="0"/>
              <a:ext cx="0" cy="122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</p:grpSp>
      <p:grpSp>
        <p:nvGrpSpPr>
          <p:cNvPr id="14" name="Group 76"/>
          <p:cNvGrpSpPr/>
          <p:nvPr/>
        </p:nvGrpSpPr>
        <p:grpSpPr>
          <a:xfrm>
            <a:off x="3398838" y="3062288"/>
            <a:ext cx="885825" cy="288925"/>
            <a:chOff x="0" y="540"/>
            <a:chExt cx="558" cy="182"/>
          </a:xfrm>
        </p:grpSpPr>
        <p:sp>
          <p:nvSpPr>
            <p:cNvPr id="52277" name="Line 77"/>
            <p:cNvSpPr/>
            <p:nvPr/>
          </p:nvSpPr>
          <p:spPr>
            <a:xfrm>
              <a:off x="0" y="711"/>
              <a:ext cx="289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78" name="Line 78"/>
            <p:cNvSpPr/>
            <p:nvPr/>
          </p:nvSpPr>
          <p:spPr>
            <a:xfrm flipV="1">
              <a:off x="558" y="567"/>
              <a:ext cx="0" cy="113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79" name="Line 79"/>
            <p:cNvSpPr/>
            <p:nvPr/>
          </p:nvSpPr>
          <p:spPr>
            <a:xfrm>
              <a:off x="289" y="711"/>
              <a:ext cx="269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80" name="Line 80"/>
            <p:cNvSpPr/>
            <p:nvPr/>
          </p:nvSpPr>
          <p:spPr>
            <a:xfrm>
              <a:off x="558" y="540"/>
              <a:ext cx="0" cy="182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triangle" w="med" len="med"/>
              <a:tailEnd type="none" w="med" len="med"/>
            </a:ln>
          </p:spPr>
        </p:sp>
      </p:grpSp>
      <p:sp>
        <p:nvSpPr>
          <p:cNvPr id="6" name="Line 81"/>
          <p:cNvSpPr/>
          <p:nvPr/>
        </p:nvSpPr>
        <p:spPr>
          <a:xfrm>
            <a:off x="5921375" y="2927350"/>
            <a:ext cx="0" cy="652463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7" name="Line 82"/>
          <p:cNvSpPr/>
          <p:nvPr/>
        </p:nvSpPr>
        <p:spPr>
          <a:xfrm>
            <a:off x="5938838" y="3844925"/>
            <a:ext cx="0" cy="669925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21" name="Group 83"/>
          <p:cNvGrpSpPr/>
          <p:nvPr/>
        </p:nvGrpSpPr>
        <p:grpSpPr>
          <a:xfrm>
            <a:off x="5092700" y="3386138"/>
            <a:ext cx="2522538" cy="334962"/>
            <a:chOff x="0" y="0"/>
            <a:chExt cx="1589" cy="211"/>
          </a:xfrm>
        </p:grpSpPr>
        <p:sp>
          <p:nvSpPr>
            <p:cNvPr id="52274" name="Line 84"/>
            <p:cNvSpPr/>
            <p:nvPr/>
          </p:nvSpPr>
          <p:spPr>
            <a:xfrm flipV="1">
              <a:off x="0" y="0"/>
              <a:ext cx="0" cy="211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75" name="Line 85"/>
            <p:cNvSpPr/>
            <p:nvPr/>
          </p:nvSpPr>
          <p:spPr>
            <a:xfrm>
              <a:off x="0" y="0"/>
              <a:ext cx="1578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76" name="Line 86"/>
            <p:cNvSpPr/>
            <p:nvPr/>
          </p:nvSpPr>
          <p:spPr>
            <a:xfrm>
              <a:off x="1589" y="0"/>
              <a:ext cx="0" cy="111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8" name="Line 87"/>
          <p:cNvSpPr/>
          <p:nvPr/>
        </p:nvSpPr>
        <p:spPr>
          <a:xfrm>
            <a:off x="7580313" y="3773488"/>
            <a:ext cx="0" cy="741362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22" name="Group 88"/>
          <p:cNvGrpSpPr/>
          <p:nvPr/>
        </p:nvGrpSpPr>
        <p:grpSpPr>
          <a:xfrm>
            <a:off x="3363913" y="3932238"/>
            <a:ext cx="5097462" cy="265112"/>
            <a:chOff x="0" y="0"/>
            <a:chExt cx="3211" cy="167"/>
          </a:xfrm>
        </p:grpSpPr>
        <p:sp>
          <p:nvSpPr>
            <p:cNvPr id="52272" name="Line 89"/>
            <p:cNvSpPr/>
            <p:nvPr/>
          </p:nvSpPr>
          <p:spPr>
            <a:xfrm flipV="1">
              <a:off x="0" y="167"/>
              <a:ext cx="3211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73" name="Line 90"/>
            <p:cNvSpPr/>
            <p:nvPr/>
          </p:nvSpPr>
          <p:spPr>
            <a:xfrm flipV="1">
              <a:off x="3211" y="0"/>
              <a:ext cx="0" cy="156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3" name="Line 91"/>
          <p:cNvSpPr/>
          <p:nvPr/>
        </p:nvSpPr>
        <p:spPr>
          <a:xfrm flipV="1">
            <a:off x="8443913" y="3033713"/>
            <a:ext cx="0" cy="617537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23" name="Group 92"/>
          <p:cNvGrpSpPr/>
          <p:nvPr/>
        </p:nvGrpSpPr>
        <p:grpSpPr>
          <a:xfrm>
            <a:off x="5092700" y="4762500"/>
            <a:ext cx="3316288" cy="280988"/>
            <a:chOff x="0" y="0"/>
            <a:chExt cx="2089" cy="177"/>
          </a:xfrm>
        </p:grpSpPr>
        <p:sp>
          <p:nvSpPr>
            <p:cNvPr id="52269" name="Line 93"/>
            <p:cNvSpPr/>
            <p:nvPr/>
          </p:nvSpPr>
          <p:spPr>
            <a:xfrm>
              <a:off x="0" y="0"/>
              <a:ext cx="0" cy="177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70" name="Line 94"/>
            <p:cNvSpPr/>
            <p:nvPr/>
          </p:nvSpPr>
          <p:spPr>
            <a:xfrm>
              <a:off x="0" y="177"/>
              <a:ext cx="2089" cy="0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2271" name="Line 95"/>
            <p:cNvSpPr/>
            <p:nvPr/>
          </p:nvSpPr>
          <p:spPr>
            <a:xfrm flipV="1">
              <a:off x="2089" y="88"/>
              <a:ext cx="0" cy="89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5" name="Text Box 96"/>
          <p:cNvSpPr txBox="1"/>
          <p:nvPr/>
        </p:nvSpPr>
        <p:spPr>
          <a:xfrm>
            <a:off x="7377113" y="2641600"/>
            <a:ext cx="331787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97"/>
          <p:cNvSpPr txBox="1"/>
          <p:nvPr/>
        </p:nvSpPr>
        <p:spPr>
          <a:xfrm>
            <a:off x="7377113" y="4546600"/>
            <a:ext cx="331787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" name="Text Box 98"/>
          <p:cNvSpPr txBox="1"/>
          <p:nvPr/>
        </p:nvSpPr>
        <p:spPr>
          <a:xfrm>
            <a:off x="8248650" y="2701925"/>
            <a:ext cx="331788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Text Box 99"/>
          <p:cNvSpPr txBox="1"/>
          <p:nvPr/>
        </p:nvSpPr>
        <p:spPr>
          <a:xfrm>
            <a:off x="8215313" y="4546600"/>
            <a:ext cx="331787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" name="Text Box 100"/>
          <p:cNvSpPr txBox="1"/>
          <p:nvPr/>
        </p:nvSpPr>
        <p:spPr>
          <a:xfrm>
            <a:off x="5776913" y="4546600"/>
            <a:ext cx="331787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^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2246" name="Group 102"/>
          <p:cNvGrpSpPr/>
          <p:nvPr/>
        </p:nvGrpSpPr>
        <p:grpSpPr>
          <a:xfrm>
            <a:off x="446088" y="1958975"/>
            <a:ext cx="1604962" cy="1614488"/>
            <a:chOff x="0" y="0"/>
            <a:chExt cx="1011" cy="1017"/>
          </a:xfrm>
        </p:grpSpPr>
        <p:grpSp>
          <p:nvGrpSpPr>
            <p:cNvPr id="52257" name="Group 103"/>
            <p:cNvGrpSpPr/>
            <p:nvPr/>
          </p:nvGrpSpPr>
          <p:grpSpPr>
            <a:xfrm>
              <a:off x="114" y="144"/>
              <a:ext cx="775" cy="658"/>
              <a:chOff x="0" y="0"/>
              <a:chExt cx="775" cy="658"/>
            </a:xfrm>
          </p:grpSpPr>
          <p:sp>
            <p:nvSpPr>
              <p:cNvPr id="52263" name="Line 104"/>
              <p:cNvSpPr/>
              <p:nvPr/>
            </p:nvSpPr>
            <p:spPr>
              <a:xfrm>
                <a:off x="0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64" name="Line 105"/>
              <p:cNvSpPr/>
              <p:nvPr/>
            </p:nvSpPr>
            <p:spPr>
              <a:xfrm>
                <a:off x="171" y="0"/>
                <a:ext cx="476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65" name="Line 106"/>
              <p:cNvSpPr/>
              <p:nvPr/>
            </p:nvSpPr>
            <p:spPr>
              <a:xfrm>
                <a:off x="775" y="107"/>
                <a:ext cx="0" cy="49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66" name="Line 107"/>
              <p:cNvSpPr/>
              <p:nvPr/>
            </p:nvSpPr>
            <p:spPr>
              <a:xfrm flipH="1">
                <a:off x="136" y="485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67" name="Line 108"/>
              <p:cNvSpPr/>
              <p:nvPr/>
            </p:nvSpPr>
            <p:spPr>
              <a:xfrm flipH="1">
                <a:off x="511" y="139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2268" name="Line 109"/>
              <p:cNvSpPr/>
              <p:nvPr/>
            </p:nvSpPr>
            <p:spPr>
              <a:xfrm>
                <a:off x="498" y="508"/>
                <a:ext cx="149" cy="147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2258" name="Oval 110"/>
            <p:cNvSpPr/>
            <p:nvPr/>
          </p:nvSpPr>
          <p:spPr>
            <a:xfrm>
              <a:off x="2" y="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259" name="Oval 111"/>
            <p:cNvSpPr/>
            <p:nvPr/>
          </p:nvSpPr>
          <p:spPr>
            <a:xfrm>
              <a:off x="720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5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260" name="Oval 112"/>
            <p:cNvSpPr/>
            <p:nvPr/>
          </p:nvSpPr>
          <p:spPr>
            <a:xfrm>
              <a:off x="0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261" name="Oval 113"/>
            <p:cNvSpPr/>
            <p:nvPr/>
          </p:nvSpPr>
          <p:spPr>
            <a:xfrm>
              <a:off x="716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262" name="Oval 114"/>
            <p:cNvSpPr/>
            <p:nvPr/>
          </p:nvSpPr>
          <p:spPr>
            <a:xfrm>
              <a:off x="354" y="384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0" name="Rectangle 116"/>
          <p:cNvSpPr/>
          <p:nvPr/>
        </p:nvSpPr>
        <p:spPr>
          <a:xfrm>
            <a:off x="1187450" y="5300663"/>
            <a:ext cx="7429500" cy="936625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特点：顶点结点数为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，边结点数为</a:t>
            </a:r>
            <a:r>
              <a:rPr lang="en-US" altLang="zh-CN" dirty="0">
                <a:latin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</a:rPr>
              <a:t>；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</a:rPr>
              <a:t>	</a:t>
            </a:r>
            <a:r>
              <a:rPr lang="zh-CN" altLang="en-US" dirty="0">
                <a:latin typeface="Times New Roman" panose="02020603050405020304" pitchFamily="18" charset="0"/>
              </a:rPr>
              <a:t>对需要得到边的两个顶点的一类操作很方便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52248" name="Group 4"/>
          <p:cNvGrpSpPr/>
          <p:nvPr/>
        </p:nvGrpSpPr>
        <p:grpSpPr>
          <a:xfrm>
            <a:off x="3048000" y="1125538"/>
            <a:ext cx="2819400" cy="358775"/>
            <a:chOff x="0" y="0"/>
            <a:chExt cx="1248" cy="192"/>
          </a:xfrm>
        </p:grpSpPr>
        <p:sp>
          <p:nvSpPr>
            <p:cNvPr id="52255" name="Rectangle 5"/>
            <p:cNvSpPr/>
            <p:nvPr/>
          </p:nvSpPr>
          <p:spPr>
            <a:xfrm>
              <a:off x="0" y="0"/>
              <a:ext cx="528" cy="19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data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56" name="Rectangle 6"/>
            <p:cNvSpPr/>
            <p:nvPr/>
          </p:nvSpPr>
          <p:spPr>
            <a:xfrm>
              <a:off x="528" y="0"/>
              <a:ext cx="720" cy="192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firstedge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2249" name="组合 1"/>
          <p:cNvGrpSpPr/>
          <p:nvPr/>
        </p:nvGrpSpPr>
        <p:grpSpPr>
          <a:xfrm>
            <a:off x="3059113" y="1628775"/>
            <a:ext cx="5048250" cy="423863"/>
            <a:chOff x="0" y="0"/>
            <a:chExt cx="5048250" cy="533400"/>
          </a:xfrm>
        </p:grpSpPr>
        <p:sp>
          <p:nvSpPr>
            <p:cNvPr id="52250" name="Rectangle 9"/>
            <p:cNvSpPr/>
            <p:nvPr/>
          </p:nvSpPr>
          <p:spPr>
            <a:xfrm>
              <a:off x="1009650" y="0"/>
              <a:ext cx="1009650" cy="5334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ivex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51" name="Rectangle 10"/>
            <p:cNvSpPr/>
            <p:nvPr/>
          </p:nvSpPr>
          <p:spPr>
            <a:xfrm>
              <a:off x="2019300" y="0"/>
              <a:ext cx="1009650" cy="5334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ilink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52" name="Rectangle 11"/>
            <p:cNvSpPr/>
            <p:nvPr/>
          </p:nvSpPr>
          <p:spPr>
            <a:xfrm>
              <a:off x="3028950" y="0"/>
              <a:ext cx="1009650" cy="5334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jvex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253" name="Rectangle 12"/>
            <p:cNvSpPr/>
            <p:nvPr/>
          </p:nvSpPr>
          <p:spPr>
            <a:xfrm>
              <a:off x="4038600" y="0"/>
              <a:ext cx="1009650" cy="5334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jlink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206" name="Rectangle 13"/>
            <p:cNvSpPr>
              <a:spLocks noChangeArrowheads="1"/>
            </p:cNvSpPr>
            <p:nvPr/>
          </p:nvSpPr>
          <p:spPr bwMode="auto">
            <a:xfrm>
              <a:off x="0" y="0"/>
              <a:ext cx="100965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mark</a:t>
              </a:r>
              <a:endPara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5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5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uild="p"/>
      <p:bldP spid="17" grpId="0" build="p"/>
      <p:bldP spid="18" grpId="0" build="p"/>
      <p:bldP spid="19" grpId="0" build="p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6.4 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图的存储结构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22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在图的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链接存储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邻接表、逆邻接表、十字链表和邻接多重表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中，表头向量需要占用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个存储单元，所有边结点需要占用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存储单元，所以最多需要（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n+2e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）个存储单元，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稀疏图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采用这种存储方式可节省存储空间。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在不同的存储结构下，实现各种操作的效率可能是不同的。所以在求解实际问题时，要根据求解问题所需操作，选择合适的存储结构。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charRg st="3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227">
                                            <p:txEl>
                                              <p:charRg st="3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charRg st="104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2227">
                                            <p:txEl>
                                              <p:charRg st="104" end="1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855" y="260350"/>
            <a:ext cx="7644130" cy="58547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124" name="组合 42"/>
          <p:cNvGrpSpPr/>
          <p:nvPr/>
        </p:nvGrpSpPr>
        <p:grpSpPr>
          <a:xfrm>
            <a:off x="1003300" y="1233488"/>
            <a:ext cx="7240588" cy="679450"/>
            <a:chOff x="0" y="0"/>
            <a:chExt cx="7241884" cy="678766"/>
          </a:xfrm>
        </p:grpSpPr>
        <p:grpSp>
          <p:nvGrpSpPr>
            <p:cNvPr id="5165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7" name="矩形 4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8" name="椭圆 5"/>
              <p:cNvGrpSpPr/>
              <p:nvPr/>
            </p:nvGrpSpPr>
            <p:grpSpPr>
              <a:xfrm>
                <a:off x="104341" y="54601"/>
                <a:ext cx="308736" cy="335441"/>
                <a:chOff x="0" y="0"/>
                <a:chExt cx="548640" cy="505968"/>
              </a:xfrm>
            </p:grpSpPr>
            <p:pic>
              <p:nvPicPr>
                <p:cNvPr id="5170" name="椭圆 5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71" name="Text Box 9"/>
                <p:cNvSpPr txBox="1"/>
                <p:nvPr/>
              </p:nvSpPr>
              <p:spPr>
                <a:xfrm>
                  <a:off x="83789" y="77142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3" name="TextBox 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图的定义与基本术语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66" name="TextBox 2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5" name="组合 41"/>
          <p:cNvGrpSpPr/>
          <p:nvPr/>
        </p:nvGrpSpPr>
        <p:grpSpPr>
          <a:xfrm>
            <a:off x="1003300" y="1953895"/>
            <a:ext cx="7240588" cy="679450"/>
            <a:chOff x="0" y="0"/>
            <a:chExt cx="7241884" cy="678766"/>
          </a:xfrm>
        </p:grpSpPr>
        <p:grpSp>
          <p:nvGrpSpPr>
            <p:cNvPr id="5158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0" name="矩形 2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1" name="椭圆 26"/>
              <p:cNvGrpSpPr/>
              <p:nvPr/>
            </p:nvGrpSpPr>
            <p:grpSpPr>
              <a:xfrm>
                <a:off x="104341" y="54812"/>
                <a:ext cx="308736" cy="335441"/>
                <a:chOff x="0" y="0"/>
                <a:chExt cx="548640" cy="505968"/>
              </a:xfrm>
            </p:grpSpPr>
            <p:pic>
              <p:nvPicPr>
                <p:cNvPr id="5163" name="椭圆 26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64" name="Text Box 17"/>
                <p:cNvSpPr txBox="1"/>
                <p:nvPr/>
              </p:nvSpPr>
              <p:spPr>
                <a:xfrm>
                  <a:off x="83789" y="76824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4" name="TextBox 2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案例引入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9" name="TextBox 2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6" name="组合 40"/>
          <p:cNvGrpSpPr/>
          <p:nvPr/>
        </p:nvGrpSpPr>
        <p:grpSpPr>
          <a:xfrm>
            <a:off x="1003300" y="2674303"/>
            <a:ext cx="7240588" cy="679450"/>
            <a:chOff x="0" y="0"/>
            <a:chExt cx="7241884" cy="678766"/>
          </a:xfrm>
        </p:grpSpPr>
        <p:grpSp>
          <p:nvGrpSpPr>
            <p:cNvPr id="5151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53" name="矩形 30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54" name="椭圆 31"/>
              <p:cNvGrpSpPr/>
              <p:nvPr/>
            </p:nvGrpSpPr>
            <p:grpSpPr>
              <a:xfrm>
                <a:off x="104341" y="55022"/>
                <a:ext cx="308736" cy="335441"/>
                <a:chOff x="0" y="0"/>
                <a:chExt cx="548640" cy="505968"/>
              </a:xfrm>
            </p:grpSpPr>
            <p:pic>
              <p:nvPicPr>
                <p:cNvPr id="5156" name="椭圆 31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7" name="Text Box 25"/>
                <p:cNvSpPr txBox="1"/>
                <p:nvPr/>
              </p:nvSpPr>
              <p:spPr>
                <a:xfrm>
                  <a:off x="83789" y="76507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5" name="TextBox 32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图的类型定义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2" name="TextBox 3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7" name="组合 39"/>
          <p:cNvGrpSpPr/>
          <p:nvPr/>
        </p:nvGrpSpPr>
        <p:grpSpPr>
          <a:xfrm>
            <a:off x="1003300" y="3394710"/>
            <a:ext cx="7240588" cy="679450"/>
            <a:chOff x="0" y="0"/>
            <a:chExt cx="7241884" cy="678766"/>
          </a:xfrm>
        </p:grpSpPr>
        <p:grpSp>
          <p:nvGrpSpPr>
            <p:cNvPr id="5144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46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7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9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0" name="Text Box 33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6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图的存储结构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45" name="TextBox 3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8" name="组合 39"/>
          <p:cNvGrpSpPr/>
          <p:nvPr/>
        </p:nvGrpSpPr>
        <p:grpSpPr>
          <a:xfrm>
            <a:off x="1003300" y="4115118"/>
            <a:ext cx="7240588" cy="679450"/>
            <a:chOff x="0" y="0"/>
            <a:chExt cx="7241884" cy="678766"/>
          </a:xfrm>
        </p:grpSpPr>
        <p:grpSp>
          <p:nvGrpSpPr>
            <p:cNvPr id="5137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9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0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2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43" name="Text Box 41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7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图的遍历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8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9" name="组合 39"/>
          <p:cNvGrpSpPr/>
          <p:nvPr/>
        </p:nvGrpSpPr>
        <p:grpSpPr>
          <a:xfrm>
            <a:off x="1003300" y="4835525"/>
            <a:ext cx="7240588" cy="679450"/>
            <a:chOff x="0" y="0"/>
            <a:chExt cx="7241884" cy="678766"/>
          </a:xfrm>
        </p:grpSpPr>
        <p:grpSp>
          <p:nvGrpSpPr>
            <p:cNvPr id="5130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2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33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35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36" name="Text Box 49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8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图的应用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1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39"/>
          <p:cNvGrpSpPr/>
          <p:nvPr/>
        </p:nvGrpSpPr>
        <p:grpSpPr>
          <a:xfrm>
            <a:off x="995680" y="5545455"/>
            <a:ext cx="7240588" cy="679450"/>
            <a:chOff x="0" y="0"/>
            <a:chExt cx="7241884" cy="678766"/>
          </a:xfrm>
        </p:grpSpPr>
        <p:grpSp>
          <p:nvGrpSpPr>
            <p:cNvPr id="9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10" name="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11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12" name="椭圆 36"/>
                <p:cNvPicPr/>
                <p:nvPr>
                  <p:custDataLst>
                    <p:tags r:id="rId4"/>
                  </p:custDataLst>
                </p:nvPr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" name="Text Box 49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14" name="TextBox 3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案例分析与实现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5" name="TextBox 38"/>
            <p:cNvSpPr txBox="1"/>
            <p:nvPr>
              <p:custDataLst>
                <p:tags r:id="rId7"/>
              </p:custDataLst>
            </p:nvPr>
          </p:nvSpPr>
          <p:spPr>
            <a:xfrm>
              <a:off x="185771" y="114185"/>
              <a:ext cx="574778" cy="4599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" name="Rounded Rectangle 14"/>
          <p:cNvGrpSpPr/>
          <p:nvPr/>
        </p:nvGrpSpPr>
        <p:grpSpPr>
          <a:xfrm>
            <a:off x="974725" y="2279650"/>
            <a:ext cx="7413625" cy="701675"/>
            <a:chOff x="0" y="0"/>
            <a:chExt cx="4670" cy="442"/>
          </a:xfrm>
        </p:grpSpPr>
        <p:pic>
          <p:nvPicPr>
            <p:cNvPr id="53262" name="Rounded Rectangle 14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4670" cy="44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3263" name="Text Box 43"/>
            <p:cNvSpPr txBox="1"/>
            <p:nvPr/>
          </p:nvSpPr>
          <p:spPr>
            <a:xfrm>
              <a:off x="25" y="26"/>
              <a:ext cx="4619" cy="389"/>
            </a:xfrm>
            <a:prstGeom prst="rect">
              <a:avLst/>
            </a:prstGeom>
            <a:noFill/>
            <a:ln w="9525">
              <a:noFill/>
            </a:ln>
          </p:spPr>
          <p:txBody>
            <a:bodyPr tIns="45711" rIns="91420" bIns="45711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285750" lvl="0" indent="-285750" algn="ctr" defTabSz="913130" eaLnBrk="1" hangingPunct="1">
                <a:lnSpc>
                  <a:spcPct val="90000"/>
                </a:lnSpc>
                <a:spcBef>
                  <a:spcPct val="20000"/>
                </a:spcBef>
                <a:buSzPct val="60000"/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1 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深度优先搜索</a:t>
              </a:r>
              <a:r>
                <a:rPr lang="en-US" altLang="zh-CN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Depth First Search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18" name="Rounded Rectangle 14"/>
          <p:cNvGrpSpPr/>
          <p:nvPr/>
        </p:nvGrpSpPr>
        <p:grpSpPr>
          <a:xfrm>
            <a:off x="971550" y="2905125"/>
            <a:ext cx="7416800" cy="714375"/>
            <a:chOff x="0" y="0"/>
            <a:chExt cx="6962" cy="330"/>
          </a:xfrm>
        </p:grpSpPr>
        <p:pic>
          <p:nvPicPr>
            <p:cNvPr id="53260" name="Rounded Rectangle 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62" cy="3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3261" name="Text Box 46"/>
            <p:cNvSpPr txBox="1"/>
            <p:nvPr/>
          </p:nvSpPr>
          <p:spPr>
            <a:xfrm>
              <a:off x="24" y="21"/>
              <a:ext cx="6916" cy="285"/>
            </a:xfrm>
            <a:prstGeom prst="rect">
              <a:avLst/>
            </a:prstGeom>
            <a:noFill/>
            <a:ln w="9525">
              <a:noFill/>
            </a:ln>
          </p:spPr>
          <p:txBody>
            <a:bodyPr tIns="45711" rIns="91420" bIns="45711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285750" lvl="0" indent="-285750" algn="ctr" defTabSz="913130" eaLnBrk="1" hangingPunct="1">
                <a:lnSpc>
                  <a:spcPct val="90000"/>
                </a:lnSpc>
                <a:spcBef>
                  <a:spcPct val="20000"/>
                </a:spcBef>
                <a:buSzPct val="60000"/>
                <a:buNone/>
              </a:pPr>
              <a:r>
                <a:rPr lang="en-US" altLang="zh-CN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2 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广度优先搜索</a:t>
              </a:r>
              <a:r>
                <a:rPr lang="en-US" altLang="zh-CN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  <a:r>
                <a:rPr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Breadth First Search</a:t>
              </a:r>
              <a:endPara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custDataLst>
              <p:tags r:id="rId3"/>
            </p:custDataLst>
          </p:nvPr>
        </p:nvSpPr>
        <p:spPr>
          <a:xfrm>
            <a:off x="744855" y="260350"/>
            <a:ext cx="7644130" cy="5854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128" name="组合 39"/>
          <p:cNvGrpSpPr/>
          <p:nvPr/>
        </p:nvGrpSpPr>
        <p:grpSpPr>
          <a:xfrm>
            <a:off x="1003300" y="1460183"/>
            <a:ext cx="7240588" cy="679450"/>
            <a:chOff x="0" y="0"/>
            <a:chExt cx="7241884" cy="678766"/>
          </a:xfrm>
        </p:grpSpPr>
        <p:grpSp>
          <p:nvGrpSpPr>
            <p:cNvPr id="5137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9" name="矩形 35"/>
              <p:cNvSpPr/>
              <p:nvPr>
                <p:custDataLst>
                  <p:tags r:id="rId4"/>
                </p:custDataLst>
              </p:nvPr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0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2" name="椭圆 36"/>
                <p:cNvPicPr/>
                <p:nvPr>
                  <p:custDataLst>
                    <p:tags r:id="rId5"/>
                  </p:custDataLst>
                </p:nvPr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43" name="Text Box 41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7" name="TextBox 37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图的遍历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8" name="TextBox 38"/>
            <p:cNvSpPr txBox="1"/>
            <p:nvPr>
              <p:custDataLst>
                <p:tags r:id="rId9"/>
              </p:custDataLst>
            </p:nvPr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图的遍历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27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图的遍历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从某个顶点出发，沿着某条搜索路径对图中所有顶点各作一次访问。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图的连通性、拓扑排序、关键路径等问题的基础。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图访问的难点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非连通图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：可以设置一个全局型标志数组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visited[n]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来标志某个顶点是否被访过，未访问的值为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，访问过的值为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图的遍历方法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深度优先搜索遍历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广度优先搜索遍历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图的遍历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--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深度优先搜索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529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深度优先搜索遍历类似于树的先序遍历，深度优先搜索是一种</a:t>
            </a:r>
            <a:r>
              <a:rPr lang="zh-CN" altLang="en-US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递归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的过程。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算法思想：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假定给定图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的初态是所有顶点均未被访问过，在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中任选一个顶点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作为遍历的初始点，访问此顶点，然后依次从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的未被访问的邻接点出发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深度优先遍历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直到图中所有和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有路径相通的顶点都被访问到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若此时尚有顶点未被访问，则另选图中一个未曾被访问的顶点作起始点，重复上述过程，直至图中所有顶点都被访问到为止。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由于没有规定访问邻接点的顺序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深度优先序列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不唯一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深度优先搜索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632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endParaRPr lang="zh-CN" altLang="zh-CN" dirty="0"/>
          </a:p>
        </p:txBody>
      </p:sp>
      <p:grpSp>
        <p:nvGrpSpPr>
          <p:cNvPr id="3" name="Group 6"/>
          <p:cNvGrpSpPr/>
          <p:nvPr/>
        </p:nvGrpSpPr>
        <p:grpSpPr>
          <a:xfrm>
            <a:off x="323850" y="1069975"/>
            <a:ext cx="4319588" cy="2143125"/>
            <a:chOff x="0" y="0"/>
            <a:chExt cx="2721" cy="1350"/>
          </a:xfrm>
        </p:grpSpPr>
        <p:grpSp>
          <p:nvGrpSpPr>
            <p:cNvPr id="56365" name="Group 7"/>
            <p:cNvGrpSpPr/>
            <p:nvPr/>
          </p:nvGrpSpPr>
          <p:grpSpPr>
            <a:xfrm>
              <a:off x="1115" y="0"/>
              <a:ext cx="408" cy="294"/>
              <a:chOff x="0" y="0"/>
              <a:chExt cx="408" cy="294"/>
            </a:xfrm>
          </p:grpSpPr>
          <p:sp>
            <p:nvSpPr>
              <p:cNvPr id="56397" name="Oval 8"/>
              <p:cNvSpPr/>
              <p:nvPr/>
            </p:nvSpPr>
            <p:spPr>
              <a:xfrm>
                <a:off x="85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98" name="Text Box 9"/>
              <p:cNvSpPr txBox="1"/>
              <p:nvPr/>
            </p:nvSpPr>
            <p:spPr>
              <a:xfrm>
                <a:off x="0" y="0"/>
                <a:ext cx="408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 V1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6366" name="Group 10"/>
            <p:cNvGrpSpPr/>
            <p:nvPr/>
          </p:nvGrpSpPr>
          <p:grpSpPr>
            <a:xfrm>
              <a:off x="216" y="144"/>
              <a:ext cx="2280" cy="1028"/>
              <a:chOff x="0" y="0"/>
              <a:chExt cx="2280" cy="1028"/>
            </a:xfrm>
          </p:grpSpPr>
          <p:sp>
            <p:nvSpPr>
              <p:cNvPr id="56388" name="Line 11"/>
              <p:cNvSpPr/>
              <p:nvPr/>
            </p:nvSpPr>
            <p:spPr>
              <a:xfrm flipV="1">
                <a:off x="0" y="374"/>
                <a:ext cx="304" cy="218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6389" name="Line 12"/>
              <p:cNvSpPr/>
              <p:nvPr/>
            </p:nvSpPr>
            <p:spPr>
              <a:xfrm flipV="1">
                <a:off x="524" y="0"/>
                <a:ext cx="448" cy="23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6390" name="Line 13"/>
              <p:cNvSpPr/>
              <p:nvPr/>
            </p:nvSpPr>
            <p:spPr>
              <a:xfrm>
                <a:off x="547" y="374"/>
                <a:ext cx="303" cy="218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6391" name="Line 14"/>
              <p:cNvSpPr/>
              <p:nvPr/>
            </p:nvSpPr>
            <p:spPr>
              <a:xfrm>
                <a:off x="1276" y="0"/>
                <a:ext cx="516" cy="249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6392" name="Line 15"/>
              <p:cNvSpPr/>
              <p:nvPr/>
            </p:nvSpPr>
            <p:spPr>
              <a:xfrm>
                <a:off x="2006" y="405"/>
                <a:ext cx="274" cy="262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6393" name="Line 16"/>
              <p:cNvSpPr/>
              <p:nvPr/>
            </p:nvSpPr>
            <p:spPr>
              <a:xfrm flipV="1">
                <a:off x="1641" y="405"/>
                <a:ext cx="182" cy="187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6394" name="Line 17"/>
              <p:cNvSpPr/>
              <p:nvPr/>
            </p:nvSpPr>
            <p:spPr>
              <a:xfrm flipV="1">
                <a:off x="1702" y="685"/>
                <a:ext cx="411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6395" name="Line 18"/>
              <p:cNvSpPr/>
              <p:nvPr/>
            </p:nvSpPr>
            <p:spPr>
              <a:xfrm flipV="1">
                <a:off x="547" y="779"/>
                <a:ext cx="334" cy="249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6396" name="Line 19"/>
              <p:cNvSpPr/>
              <p:nvPr/>
            </p:nvSpPr>
            <p:spPr>
              <a:xfrm>
                <a:off x="96" y="816"/>
                <a:ext cx="240" cy="144"/>
              </a:xfrm>
              <a:prstGeom prst="line">
                <a:avLst/>
              </a:prstGeom>
              <a:ln w="38100" cap="rnd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56367" name="Group 20"/>
            <p:cNvGrpSpPr/>
            <p:nvPr/>
          </p:nvGrpSpPr>
          <p:grpSpPr>
            <a:xfrm>
              <a:off x="480" y="1056"/>
              <a:ext cx="408" cy="294"/>
              <a:chOff x="0" y="0"/>
              <a:chExt cx="408" cy="294"/>
            </a:xfrm>
          </p:grpSpPr>
          <p:sp>
            <p:nvSpPr>
              <p:cNvPr id="56386" name="Oval 21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87" name="Text Box 22"/>
              <p:cNvSpPr txBox="1"/>
              <p:nvPr/>
            </p:nvSpPr>
            <p:spPr>
              <a:xfrm>
                <a:off x="0" y="0"/>
                <a:ext cx="408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V8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6368" name="Group 23"/>
            <p:cNvGrpSpPr/>
            <p:nvPr/>
          </p:nvGrpSpPr>
          <p:grpSpPr>
            <a:xfrm>
              <a:off x="2313" y="720"/>
              <a:ext cx="408" cy="294"/>
              <a:chOff x="0" y="0"/>
              <a:chExt cx="408" cy="294"/>
            </a:xfrm>
          </p:grpSpPr>
          <p:sp>
            <p:nvSpPr>
              <p:cNvPr id="56384" name="Oval 24"/>
              <p:cNvSpPr/>
              <p:nvPr/>
            </p:nvSpPr>
            <p:spPr>
              <a:xfrm>
                <a:off x="39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85" name="Text Box 25"/>
              <p:cNvSpPr txBox="1"/>
              <p:nvPr/>
            </p:nvSpPr>
            <p:spPr>
              <a:xfrm>
                <a:off x="0" y="1"/>
                <a:ext cx="408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V7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6369" name="Group 26"/>
            <p:cNvGrpSpPr/>
            <p:nvPr/>
          </p:nvGrpSpPr>
          <p:grpSpPr>
            <a:xfrm>
              <a:off x="1632" y="720"/>
              <a:ext cx="408" cy="294"/>
              <a:chOff x="0" y="0"/>
              <a:chExt cx="408" cy="294"/>
            </a:xfrm>
          </p:grpSpPr>
          <p:sp>
            <p:nvSpPr>
              <p:cNvPr id="56382" name="Oval 27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83" name="Text Box 28"/>
              <p:cNvSpPr txBox="1"/>
              <p:nvPr/>
            </p:nvSpPr>
            <p:spPr>
              <a:xfrm>
                <a:off x="0" y="0"/>
                <a:ext cx="408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V6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6370" name="Group 29"/>
            <p:cNvGrpSpPr/>
            <p:nvPr/>
          </p:nvGrpSpPr>
          <p:grpSpPr>
            <a:xfrm>
              <a:off x="960" y="720"/>
              <a:ext cx="408" cy="294"/>
              <a:chOff x="0" y="0"/>
              <a:chExt cx="408" cy="294"/>
            </a:xfrm>
          </p:grpSpPr>
          <p:sp>
            <p:nvSpPr>
              <p:cNvPr id="56380" name="Oval 30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81" name="Text Box 31"/>
              <p:cNvSpPr txBox="1"/>
              <p:nvPr/>
            </p:nvSpPr>
            <p:spPr>
              <a:xfrm>
                <a:off x="0" y="0"/>
                <a:ext cx="408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V5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6371" name="Group 32"/>
            <p:cNvGrpSpPr/>
            <p:nvPr/>
          </p:nvGrpSpPr>
          <p:grpSpPr>
            <a:xfrm>
              <a:off x="0" y="720"/>
              <a:ext cx="408" cy="294"/>
              <a:chOff x="0" y="0"/>
              <a:chExt cx="408" cy="294"/>
            </a:xfrm>
          </p:grpSpPr>
          <p:sp>
            <p:nvSpPr>
              <p:cNvPr id="56378" name="Oval 33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79" name="Text Box 34"/>
              <p:cNvSpPr txBox="1"/>
              <p:nvPr/>
            </p:nvSpPr>
            <p:spPr>
              <a:xfrm>
                <a:off x="0" y="0"/>
                <a:ext cx="408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V4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6372" name="Group 35"/>
            <p:cNvGrpSpPr/>
            <p:nvPr/>
          </p:nvGrpSpPr>
          <p:grpSpPr>
            <a:xfrm>
              <a:off x="1920" y="336"/>
              <a:ext cx="408" cy="294"/>
              <a:chOff x="0" y="0"/>
              <a:chExt cx="408" cy="294"/>
            </a:xfrm>
          </p:grpSpPr>
          <p:sp>
            <p:nvSpPr>
              <p:cNvPr id="56376" name="Oval 36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77" name="Text Box 37"/>
              <p:cNvSpPr txBox="1"/>
              <p:nvPr/>
            </p:nvSpPr>
            <p:spPr>
              <a:xfrm>
                <a:off x="0" y="0"/>
                <a:ext cx="408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V3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6373" name="Group 38"/>
            <p:cNvGrpSpPr/>
            <p:nvPr/>
          </p:nvGrpSpPr>
          <p:grpSpPr>
            <a:xfrm>
              <a:off x="480" y="288"/>
              <a:ext cx="408" cy="294"/>
              <a:chOff x="0" y="0"/>
              <a:chExt cx="408" cy="294"/>
            </a:xfrm>
          </p:grpSpPr>
          <p:sp>
            <p:nvSpPr>
              <p:cNvPr id="56374" name="Oval 39"/>
              <p:cNvSpPr/>
              <p:nvPr/>
            </p:nvSpPr>
            <p:spPr>
              <a:xfrm>
                <a:off x="48" y="0"/>
                <a:ext cx="295" cy="294"/>
              </a:xfrm>
              <a:prstGeom prst="ellipse">
                <a:avLst/>
              </a:prstGeom>
              <a:solidFill>
                <a:srgbClr val="FFFFCC"/>
              </a:solidFill>
              <a:ln w="28575" cap="rnd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375" name="Text Box 40"/>
              <p:cNvSpPr txBox="1"/>
              <p:nvPr/>
            </p:nvSpPr>
            <p:spPr>
              <a:xfrm>
                <a:off x="0" y="0"/>
                <a:ext cx="408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V2</a:t>
                </a:r>
                <a:endPara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" name="Group 60"/>
          <p:cNvGrpSpPr/>
          <p:nvPr/>
        </p:nvGrpSpPr>
        <p:grpSpPr>
          <a:xfrm>
            <a:off x="179388" y="3141663"/>
            <a:ext cx="4156075" cy="2420937"/>
            <a:chOff x="0" y="0"/>
            <a:chExt cx="1575" cy="1343"/>
          </a:xfrm>
        </p:grpSpPr>
        <p:sp>
          <p:nvSpPr>
            <p:cNvPr id="56347" name="Line 18"/>
            <p:cNvSpPr/>
            <p:nvPr/>
          </p:nvSpPr>
          <p:spPr>
            <a:xfrm flipH="1">
              <a:off x="999" y="434"/>
              <a:ext cx="239" cy="384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348" name="Line 22"/>
            <p:cNvSpPr/>
            <p:nvPr/>
          </p:nvSpPr>
          <p:spPr>
            <a:xfrm flipH="1">
              <a:off x="711" y="818"/>
              <a:ext cx="288" cy="384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349" name="Oval 12"/>
            <p:cNvSpPr/>
            <p:nvPr/>
          </p:nvSpPr>
          <p:spPr>
            <a:xfrm>
              <a:off x="884" y="699"/>
              <a:ext cx="249" cy="247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V6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50" name="Line 14"/>
            <p:cNvSpPr/>
            <p:nvPr/>
          </p:nvSpPr>
          <p:spPr>
            <a:xfrm flipH="1">
              <a:off x="327" y="50"/>
              <a:ext cx="479" cy="384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351" name="Line 15"/>
            <p:cNvSpPr/>
            <p:nvPr/>
          </p:nvSpPr>
          <p:spPr>
            <a:xfrm>
              <a:off x="807" y="98"/>
              <a:ext cx="432" cy="336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352" name="Line 16"/>
            <p:cNvSpPr/>
            <p:nvPr/>
          </p:nvSpPr>
          <p:spPr>
            <a:xfrm flipH="1">
              <a:off x="135" y="434"/>
              <a:ext cx="240" cy="336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353" name="Line 17"/>
            <p:cNvSpPr/>
            <p:nvPr/>
          </p:nvSpPr>
          <p:spPr>
            <a:xfrm>
              <a:off x="327" y="434"/>
              <a:ext cx="239" cy="336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354" name="Line 19"/>
            <p:cNvSpPr/>
            <p:nvPr/>
          </p:nvSpPr>
          <p:spPr>
            <a:xfrm>
              <a:off x="1239" y="434"/>
              <a:ext cx="240" cy="432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355" name="Line 21"/>
            <p:cNvSpPr/>
            <p:nvPr/>
          </p:nvSpPr>
          <p:spPr>
            <a:xfrm>
              <a:off x="567" y="818"/>
              <a:ext cx="96" cy="384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356" name="Line 23"/>
            <p:cNvSpPr/>
            <p:nvPr/>
          </p:nvSpPr>
          <p:spPr>
            <a:xfrm>
              <a:off x="135" y="866"/>
              <a:ext cx="528" cy="384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357" name="Line 24"/>
            <p:cNvSpPr/>
            <p:nvPr/>
          </p:nvSpPr>
          <p:spPr>
            <a:xfrm flipH="1">
              <a:off x="711" y="818"/>
              <a:ext cx="768" cy="432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6358" name="Oval 6"/>
            <p:cNvSpPr/>
            <p:nvPr/>
          </p:nvSpPr>
          <p:spPr>
            <a:xfrm>
              <a:off x="654" y="0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59" name="Oval 7"/>
            <p:cNvSpPr/>
            <p:nvPr/>
          </p:nvSpPr>
          <p:spPr>
            <a:xfrm>
              <a:off x="231" y="318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60" name="Oval 8"/>
            <p:cNvSpPr/>
            <p:nvPr/>
          </p:nvSpPr>
          <p:spPr>
            <a:xfrm>
              <a:off x="0" y="699"/>
              <a:ext cx="249" cy="247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61" name="Oval 9"/>
            <p:cNvSpPr/>
            <p:nvPr/>
          </p:nvSpPr>
          <p:spPr>
            <a:xfrm>
              <a:off x="442" y="699"/>
              <a:ext cx="249" cy="247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V5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62" name="Oval 10"/>
            <p:cNvSpPr/>
            <p:nvPr/>
          </p:nvSpPr>
          <p:spPr>
            <a:xfrm>
              <a:off x="1095" y="318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63" name="Oval 11"/>
            <p:cNvSpPr/>
            <p:nvPr/>
          </p:nvSpPr>
          <p:spPr>
            <a:xfrm>
              <a:off x="1326" y="699"/>
              <a:ext cx="249" cy="247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V7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64" name="Oval 13"/>
            <p:cNvSpPr/>
            <p:nvPr/>
          </p:nvSpPr>
          <p:spPr>
            <a:xfrm>
              <a:off x="579" y="1094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V8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" name="Group 59"/>
          <p:cNvGrpSpPr/>
          <p:nvPr/>
        </p:nvGrpSpPr>
        <p:grpSpPr>
          <a:xfrm>
            <a:off x="4356100" y="2852738"/>
            <a:ext cx="4343400" cy="2667000"/>
            <a:chOff x="0" y="0"/>
            <a:chExt cx="1370" cy="1452"/>
          </a:xfrm>
        </p:grpSpPr>
        <p:sp>
          <p:nvSpPr>
            <p:cNvPr id="56330" name="Line 34"/>
            <p:cNvSpPr/>
            <p:nvPr/>
          </p:nvSpPr>
          <p:spPr>
            <a:xfrm flipH="1">
              <a:off x="385" y="237"/>
              <a:ext cx="178" cy="178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56331" name="Line 35"/>
            <p:cNvSpPr/>
            <p:nvPr/>
          </p:nvSpPr>
          <p:spPr>
            <a:xfrm>
              <a:off x="719" y="226"/>
              <a:ext cx="211" cy="213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56332" name="Line 36"/>
            <p:cNvSpPr/>
            <p:nvPr/>
          </p:nvSpPr>
          <p:spPr>
            <a:xfrm flipH="1">
              <a:off x="141" y="618"/>
              <a:ext cx="100" cy="178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56333" name="Line 37"/>
            <p:cNvSpPr/>
            <p:nvPr/>
          </p:nvSpPr>
          <p:spPr>
            <a:xfrm>
              <a:off x="330" y="596"/>
              <a:ext cx="111" cy="220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triangle" w="med" len="lg"/>
              <a:tailEnd type="none" w="med" len="lg"/>
            </a:ln>
          </p:spPr>
        </p:sp>
        <p:sp>
          <p:nvSpPr>
            <p:cNvPr id="56334" name="Line 38"/>
            <p:cNvSpPr/>
            <p:nvPr/>
          </p:nvSpPr>
          <p:spPr>
            <a:xfrm>
              <a:off x="130" y="985"/>
              <a:ext cx="133" cy="218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56335" name="Line 39"/>
            <p:cNvSpPr/>
            <p:nvPr/>
          </p:nvSpPr>
          <p:spPr>
            <a:xfrm flipH="1">
              <a:off x="362" y="1007"/>
              <a:ext cx="90" cy="196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56336" name="Line 40"/>
            <p:cNvSpPr/>
            <p:nvPr/>
          </p:nvSpPr>
          <p:spPr>
            <a:xfrm flipH="1">
              <a:off x="874" y="607"/>
              <a:ext cx="111" cy="211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56337" name="Line 41"/>
            <p:cNvSpPr/>
            <p:nvPr/>
          </p:nvSpPr>
          <p:spPr>
            <a:xfrm flipV="1">
              <a:off x="941" y="939"/>
              <a:ext cx="178" cy="3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56338" name="Line 42"/>
            <p:cNvSpPr/>
            <p:nvPr/>
          </p:nvSpPr>
          <p:spPr>
            <a:xfrm>
              <a:off x="1119" y="607"/>
              <a:ext cx="122" cy="201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56339" name="Oval 26"/>
            <p:cNvSpPr/>
            <p:nvPr/>
          </p:nvSpPr>
          <p:spPr>
            <a:xfrm>
              <a:off x="530" y="0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0" name="Oval 27"/>
            <p:cNvSpPr/>
            <p:nvPr/>
          </p:nvSpPr>
          <p:spPr>
            <a:xfrm>
              <a:off x="171" y="366"/>
              <a:ext cx="249" cy="252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1" name="Oval 28"/>
            <p:cNvSpPr/>
            <p:nvPr/>
          </p:nvSpPr>
          <p:spPr>
            <a:xfrm>
              <a:off x="0" y="795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2" name="Oval 29"/>
            <p:cNvSpPr/>
            <p:nvPr/>
          </p:nvSpPr>
          <p:spPr>
            <a:xfrm>
              <a:off x="362" y="795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V5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3" name="Oval 30"/>
            <p:cNvSpPr/>
            <p:nvPr/>
          </p:nvSpPr>
          <p:spPr>
            <a:xfrm>
              <a:off x="925" y="366"/>
              <a:ext cx="249" cy="252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4" name="Oval 31"/>
            <p:cNvSpPr/>
            <p:nvPr/>
          </p:nvSpPr>
          <p:spPr>
            <a:xfrm>
              <a:off x="1121" y="795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V7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5" name="Oval 32"/>
            <p:cNvSpPr/>
            <p:nvPr/>
          </p:nvSpPr>
          <p:spPr>
            <a:xfrm>
              <a:off x="728" y="795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V6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346" name="Oval 33"/>
            <p:cNvSpPr/>
            <p:nvPr/>
          </p:nvSpPr>
          <p:spPr>
            <a:xfrm>
              <a:off x="201" y="1203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V8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" name="Text Box 25"/>
          <p:cNvSpPr txBox="1"/>
          <p:nvPr/>
        </p:nvSpPr>
        <p:spPr>
          <a:xfrm>
            <a:off x="250825" y="5667375"/>
            <a:ext cx="4187825" cy="831850"/>
          </a:xfrm>
          <a:prstGeom prst="rect">
            <a:avLst/>
          </a:prstGeom>
          <a:solidFill>
            <a:srgbClr val="C6D9F1"/>
          </a:solidFill>
          <a:ln w="381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深度遍历：</a:t>
            </a:r>
            <a:r>
              <a:rPr lang="en-US" altLang="zh-CN" b="1" dirty="0">
                <a:latin typeface="Times New Roman" panose="02020603050405020304" pitchFamily="18" charset="0"/>
              </a:rPr>
              <a:t>V1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V2 V4  V8 V5 V6 V3 V7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5" name="Text Box 44"/>
          <p:cNvSpPr txBox="1"/>
          <p:nvPr/>
        </p:nvSpPr>
        <p:spPr>
          <a:xfrm>
            <a:off x="4500563" y="5661025"/>
            <a:ext cx="4108450" cy="831850"/>
          </a:xfrm>
          <a:prstGeom prst="rect">
            <a:avLst/>
          </a:prstGeom>
          <a:solidFill>
            <a:srgbClr val="C6D9F1"/>
          </a:solidFill>
          <a:ln w="381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深度遍历：</a:t>
            </a:r>
            <a:r>
              <a:rPr lang="en-US" altLang="zh-CN" b="1" dirty="0">
                <a:latin typeface="Times New Roman" panose="02020603050405020304" pitchFamily="18" charset="0"/>
              </a:rPr>
              <a:t>V1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V2 V4  V8 V3 V6 V7 V5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" name="Text Box 25"/>
          <p:cNvSpPr txBox="1"/>
          <p:nvPr/>
        </p:nvSpPr>
        <p:spPr>
          <a:xfrm>
            <a:off x="4356100" y="1196975"/>
            <a:ext cx="4187825" cy="830263"/>
          </a:xfrm>
          <a:prstGeom prst="rect">
            <a:avLst/>
          </a:prstGeom>
          <a:solidFill>
            <a:srgbClr val="C6D9F1"/>
          </a:solidFill>
          <a:ln w="381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深度遍历：</a:t>
            </a:r>
            <a:r>
              <a:rPr lang="en-US" altLang="zh-CN" b="1" dirty="0">
                <a:latin typeface="Times New Roman" panose="02020603050405020304" pitchFamily="18" charset="0"/>
              </a:rPr>
              <a:t>V1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V2 V4  V8 V5 V3 V6 V7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有向图和无向图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若用箭头标明了边是有方向性的，则称这样的图为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有向图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，否则称为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无向图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无向图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用圆括号表示，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(v,w)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(w,v)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表示的结果相同。顶点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互为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邻接点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，边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(v,w)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依附于顶点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。有向图弧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,w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，则称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邻接到w，w邻接于v</a:t>
            </a:r>
            <a:endParaRPr lang="zh-CN" altLang="en-US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有向图中一条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弧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&lt;v,w&gt;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&lt;w,v&gt;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表示的结果不相同，用尖括号表示。边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&lt;v,w&gt;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弧尾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弧头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50"/>
          <p:cNvGrpSpPr/>
          <p:nvPr/>
        </p:nvGrpSpPr>
        <p:grpSpPr>
          <a:xfrm>
            <a:off x="1403350" y="4648200"/>
            <a:ext cx="1652588" cy="1619250"/>
            <a:chOff x="0" y="0"/>
            <a:chExt cx="1041" cy="1020"/>
          </a:xfrm>
        </p:grpSpPr>
        <p:grpSp>
          <p:nvGrpSpPr>
            <p:cNvPr id="8211" name="Group 51"/>
            <p:cNvGrpSpPr/>
            <p:nvPr/>
          </p:nvGrpSpPr>
          <p:grpSpPr>
            <a:xfrm>
              <a:off x="144" y="144"/>
              <a:ext cx="783" cy="658"/>
              <a:chOff x="0" y="0"/>
              <a:chExt cx="783" cy="658"/>
            </a:xfrm>
          </p:grpSpPr>
          <p:sp>
            <p:nvSpPr>
              <p:cNvPr id="8217" name="Line 52"/>
              <p:cNvSpPr/>
              <p:nvPr/>
            </p:nvSpPr>
            <p:spPr>
              <a:xfrm>
                <a:off x="0" y="174"/>
                <a:ext cx="0" cy="415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18" name="Line 53"/>
              <p:cNvSpPr/>
              <p:nvPr/>
            </p:nvSpPr>
            <p:spPr>
              <a:xfrm>
                <a:off x="171" y="0"/>
                <a:ext cx="476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19" name="Line 54"/>
              <p:cNvSpPr/>
              <p:nvPr/>
            </p:nvSpPr>
            <p:spPr>
              <a:xfrm>
                <a:off x="783" y="174"/>
                <a:ext cx="0" cy="415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20" name="Line 55"/>
              <p:cNvSpPr/>
              <p:nvPr/>
            </p:nvSpPr>
            <p:spPr>
              <a:xfrm flipH="1">
                <a:off x="136" y="485"/>
                <a:ext cx="171" cy="173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21" name="Line 56"/>
              <p:cNvSpPr/>
              <p:nvPr/>
            </p:nvSpPr>
            <p:spPr>
              <a:xfrm flipH="1">
                <a:off x="511" y="139"/>
                <a:ext cx="171" cy="173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22" name="Line 57"/>
              <p:cNvSpPr/>
              <p:nvPr/>
            </p:nvSpPr>
            <p:spPr>
              <a:xfrm>
                <a:off x="498" y="508"/>
                <a:ext cx="149" cy="147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8212" name="Oval 58"/>
            <p:cNvSpPr/>
            <p:nvPr/>
          </p:nvSpPr>
          <p:spPr>
            <a:xfrm>
              <a:off x="32" y="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V0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13" name="Oval 59"/>
            <p:cNvSpPr/>
            <p:nvPr/>
          </p:nvSpPr>
          <p:spPr>
            <a:xfrm>
              <a:off x="750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14" name="Oval 60"/>
            <p:cNvSpPr/>
            <p:nvPr/>
          </p:nvSpPr>
          <p:spPr>
            <a:xfrm>
              <a:off x="0" y="726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15" name="Oval 61"/>
            <p:cNvSpPr/>
            <p:nvPr/>
          </p:nvSpPr>
          <p:spPr>
            <a:xfrm>
              <a:off x="746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16" name="Oval 62"/>
            <p:cNvSpPr/>
            <p:nvPr/>
          </p:nvSpPr>
          <p:spPr>
            <a:xfrm>
              <a:off x="384" y="384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65"/>
          <p:cNvGrpSpPr/>
          <p:nvPr/>
        </p:nvGrpSpPr>
        <p:grpSpPr>
          <a:xfrm>
            <a:off x="3717925" y="4581525"/>
            <a:ext cx="1763713" cy="1685925"/>
            <a:chOff x="0" y="0"/>
            <a:chExt cx="1111" cy="1062"/>
          </a:xfrm>
        </p:grpSpPr>
        <p:sp>
          <p:nvSpPr>
            <p:cNvPr id="8203" name="Oval 66"/>
            <p:cNvSpPr/>
            <p:nvPr/>
          </p:nvSpPr>
          <p:spPr>
            <a:xfrm>
              <a:off x="3" y="0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V0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04" name="Oval 67"/>
            <p:cNvSpPr/>
            <p:nvPr/>
          </p:nvSpPr>
          <p:spPr>
            <a:xfrm>
              <a:off x="0" y="768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05" name="Line 68"/>
            <p:cNvSpPr/>
            <p:nvPr/>
          </p:nvSpPr>
          <p:spPr>
            <a:xfrm>
              <a:off x="141" y="309"/>
              <a:ext cx="6" cy="45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8206" name="Line 69"/>
            <p:cNvSpPr/>
            <p:nvPr/>
          </p:nvSpPr>
          <p:spPr>
            <a:xfrm>
              <a:off x="320" y="915"/>
              <a:ext cx="506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8207" name="Line 70"/>
            <p:cNvSpPr/>
            <p:nvPr/>
          </p:nvSpPr>
          <p:spPr>
            <a:xfrm>
              <a:off x="320" y="147"/>
              <a:ext cx="47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8208" name="Line 71"/>
            <p:cNvSpPr/>
            <p:nvPr/>
          </p:nvSpPr>
          <p:spPr>
            <a:xfrm flipH="1" flipV="1">
              <a:off x="240" y="240"/>
              <a:ext cx="672" cy="62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8209" name="Oval 72"/>
            <p:cNvSpPr/>
            <p:nvPr/>
          </p:nvSpPr>
          <p:spPr>
            <a:xfrm>
              <a:off x="816" y="768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10" name="Oval 73"/>
            <p:cNvSpPr/>
            <p:nvPr/>
          </p:nvSpPr>
          <p:spPr>
            <a:xfrm>
              <a:off x="816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组合 6"/>
          <p:cNvGrpSpPr/>
          <p:nvPr/>
        </p:nvGrpSpPr>
        <p:grpSpPr>
          <a:xfrm>
            <a:off x="5948363" y="4868863"/>
            <a:ext cx="2409508" cy="835340"/>
            <a:chOff x="6308576" y="4869160"/>
            <a:chExt cx="2409410" cy="834980"/>
          </a:xfrm>
        </p:grpSpPr>
        <p:cxnSp>
          <p:nvCxnSpPr>
            <p:cNvPr id="8199" name="直接箭头连接符 4"/>
            <p:cNvCxnSpPr/>
            <p:nvPr/>
          </p:nvCxnSpPr>
          <p:spPr>
            <a:xfrm>
              <a:off x="6804248" y="5072063"/>
              <a:ext cx="1152128" cy="0"/>
            </a:xfrm>
            <a:prstGeom prst="straightConnector1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cxnSp>
        <p:sp>
          <p:nvSpPr>
            <p:cNvPr id="8200" name="TextBox 5"/>
            <p:cNvSpPr txBox="1"/>
            <p:nvPr/>
          </p:nvSpPr>
          <p:spPr>
            <a:xfrm>
              <a:off x="6413030" y="5305532"/>
              <a:ext cx="2304956" cy="3986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V0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弧尾，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V1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弧头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1" name="TextBox 28"/>
            <p:cNvSpPr txBox="1"/>
            <p:nvPr/>
          </p:nvSpPr>
          <p:spPr>
            <a:xfrm>
              <a:off x="6308576" y="4869160"/>
              <a:ext cx="639736" cy="399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V0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02" name="TextBox 29"/>
            <p:cNvSpPr txBox="1"/>
            <p:nvPr/>
          </p:nvSpPr>
          <p:spPr>
            <a:xfrm>
              <a:off x="7892837" y="4869160"/>
              <a:ext cx="639736" cy="39987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V1</a:t>
              </a:r>
              <a:endPara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8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charRg st="8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4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195">
                                            <p:txEl>
                                              <p:charRg st="42" end="1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122" end="1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charRg st="122" end="1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深度优先搜索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连通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：从某一个顶点出发可以访问到图中所有顶点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非连通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：访问到一部分顶点，再从未被访问的顶点中选一个顶点出发访问未被访问的顶点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算法实现：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访问顶点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，将其访问标记置为访问过，即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visited[v]=1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搜索与顶点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有边相连的下一个顶点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，若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未被访问过，则访问它，并重置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的访问标记访问过，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visited[w]=1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，然后从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开始重复此过程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已访问，再访问与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有边相连的其它顶点；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有边相连的顶点都被访问过，则退回到前一个访问顶点并重复刚才过程，直到图中所有顶点都被访问完止。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深度优先搜索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837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黑体" panose="02010609060101010101" pitchFamily="49" charset="-122"/>
              </a:rPr>
              <a:t>图的深度优先遍历的算法：</a:t>
            </a:r>
            <a:endParaRPr lang="en-US" altLang="zh-CN" dirty="0">
              <a:latin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bool visited[MVNum];		</a:t>
            </a:r>
            <a:r>
              <a:rPr lang="en-US" altLang="zh-CN" dirty="0">
                <a:latin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</a:rPr>
              <a:t>访问标志数组，全局数组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void DFSTraverse(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Graph G</a:t>
            </a:r>
            <a:r>
              <a:rPr lang="en-US" altLang="zh-CN" b="1" dirty="0">
                <a:latin typeface="Times New Roman" panose="02020603050405020304" pitchFamily="18" charset="0"/>
              </a:rPr>
              <a:t>)	</a:t>
            </a:r>
            <a:r>
              <a:rPr lang="en-US" altLang="zh-CN" dirty="0">
                <a:latin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</a:rPr>
              <a:t>对图</a:t>
            </a:r>
            <a:r>
              <a:rPr lang="en-US" altLang="zh-CN" dirty="0">
                <a:latin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</a:rPr>
              <a:t>作深度优先遍历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{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for(v=0; v&lt;G.vexnum; v++)    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visited[v]=False;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for(v=0; v&lt;G.vexnum; v++) </a:t>
            </a:r>
            <a:r>
              <a:rPr lang="zh-CN" altLang="en-US" b="1" dirty="0">
                <a:latin typeface="Times New Roman" panose="02020603050405020304" pitchFamily="18" charset="0"/>
              </a:rPr>
              <a:t>　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对尚未访问的顶点调用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DFS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if(visited[v]==False)   DFS(G,v); 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｝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•"/>
            </a:pP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深度优先搜索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939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DFS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FF090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Graph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G, int v){ 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cout&lt;&lt;v;	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访问及应用　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visited[v]=True;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//w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的首个邻接点；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存在；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赋值为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的下一个邻接点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for(w=FisrtAdjVertex(G,v); w&gt;=0; w=NextAdjVertex(G,v,w))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if(visited[w]==False)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DFS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(G, w);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深度优先搜索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939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DFS_AM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FF090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AMGraph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G, int v){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solidFill>
                  <a:srgbClr val="CC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邻接矩阵存储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cout&lt;&lt;v;	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访问及应用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visited[v]=True;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None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//w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的首个邻接点；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存在；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赋值为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的下一个邻接点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　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for(w=0; w&lt;G.vexnum; w++)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if( (G.arcs[v][w]!=0) &amp;&amp; visited[w]==False)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	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DFS_AM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(G, w);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211"/>
          <p:cNvGrpSpPr/>
          <p:nvPr/>
        </p:nvGrpSpPr>
        <p:grpSpPr>
          <a:xfrm>
            <a:off x="4211638" y="4243388"/>
            <a:ext cx="1604962" cy="1614487"/>
            <a:chOff x="0" y="0"/>
            <a:chExt cx="1011" cy="1017"/>
          </a:xfrm>
        </p:grpSpPr>
        <p:grpSp>
          <p:nvGrpSpPr>
            <p:cNvPr id="59425" name="Group 189"/>
            <p:cNvGrpSpPr/>
            <p:nvPr/>
          </p:nvGrpSpPr>
          <p:grpSpPr>
            <a:xfrm>
              <a:off x="114" y="144"/>
              <a:ext cx="783" cy="658"/>
              <a:chOff x="0" y="0"/>
              <a:chExt cx="783" cy="658"/>
            </a:xfrm>
          </p:grpSpPr>
          <p:sp>
            <p:nvSpPr>
              <p:cNvPr id="59431" name="Line 190"/>
              <p:cNvSpPr/>
              <p:nvPr/>
            </p:nvSpPr>
            <p:spPr>
              <a:xfrm>
                <a:off x="0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9432" name="Line 191"/>
              <p:cNvSpPr/>
              <p:nvPr/>
            </p:nvSpPr>
            <p:spPr>
              <a:xfrm>
                <a:off x="171" y="0"/>
                <a:ext cx="476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9433" name="Line 192"/>
              <p:cNvSpPr/>
              <p:nvPr/>
            </p:nvSpPr>
            <p:spPr>
              <a:xfrm>
                <a:off x="783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9434" name="Line 193"/>
              <p:cNvSpPr/>
              <p:nvPr/>
            </p:nvSpPr>
            <p:spPr>
              <a:xfrm flipH="1">
                <a:off x="136" y="485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9435" name="Line 194"/>
              <p:cNvSpPr/>
              <p:nvPr/>
            </p:nvSpPr>
            <p:spPr>
              <a:xfrm flipH="1">
                <a:off x="511" y="139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9436" name="Line 195"/>
              <p:cNvSpPr/>
              <p:nvPr/>
            </p:nvSpPr>
            <p:spPr>
              <a:xfrm>
                <a:off x="498" y="508"/>
                <a:ext cx="149" cy="147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59426" name="Oval 197"/>
            <p:cNvSpPr/>
            <p:nvPr/>
          </p:nvSpPr>
          <p:spPr>
            <a:xfrm>
              <a:off x="2" y="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V0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427" name="Oval 200"/>
            <p:cNvSpPr/>
            <p:nvPr/>
          </p:nvSpPr>
          <p:spPr>
            <a:xfrm>
              <a:off x="720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428" name="Oval 203"/>
            <p:cNvSpPr/>
            <p:nvPr/>
          </p:nvSpPr>
          <p:spPr>
            <a:xfrm>
              <a:off x="0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429" name="Oval 206"/>
            <p:cNvSpPr/>
            <p:nvPr/>
          </p:nvSpPr>
          <p:spPr>
            <a:xfrm>
              <a:off x="716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430" name="Oval 209"/>
            <p:cNvSpPr/>
            <p:nvPr/>
          </p:nvSpPr>
          <p:spPr>
            <a:xfrm>
              <a:off x="354" y="384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4" name="表格 59396"/>
          <p:cNvGraphicFramePr>
            <a:graphicFrameLocks noGrp="1"/>
          </p:cNvGraphicFramePr>
          <p:nvPr/>
        </p:nvGraphicFramePr>
        <p:xfrm>
          <a:off x="5978525" y="4233863"/>
          <a:ext cx="2286000" cy="1708151"/>
        </p:xfrm>
        <a:graphic>
          <a:graphicData uri="http://schemas.openxmlformats.org/drawingml/2006/table">
            <a:tbl>
              <a:tblPr/>
              <a:tblGrid>
                <a:gridCol w="457200"/>
                <a:gridCol w="457200"/>
                <a:gridCol w="457200"/>
                <a:gridCol w="457200"/>
                <a:gridCol w="457200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AutoShape 302"/>
          <p:cNvSpPr/>
          <p:nvPr/>
        </p:nvSpPr>
        <p:spPr>
          <a:xfrm>
            <a:off x="5978525" y="4171950"/>
            <a:ext cx="76200" cy="1828800"/>
          </a:xfrm>
          <a:prstGeom prst="leftBracket">
            <a:avLst>
              <a:gd name="adj" fmla="val 200000"/>
            </a:avLst>
          </a:prstGeom>
          <a:noFill/>
          <a:ln w="19050" cap="rnd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800" dirty="0"/>
          </a:p>
        </p:txBody>
      </p:sp>
      <p:sp>
        <p:nvSpPr>
          <p:cNvPr id="6" name="AutoShape 303"/>
          <p:cNvSpPr/>
          <p:nvPr/>
        </p:nvSpPr>
        <p:spPr>
          <a:xfrm>
            <a:off x="8183563" y="4171950"/>
            <a:ext cx="74612" cy="1828800"/>
          </a:xfrm>
          <a:prstGeom prst="rightBracket">
            <a:avLst>
              <a:gd name="adj" fmla="val 204256"/>
            </a:avLst>
          </a:prstGeom>
          <a:noFill/>
          <a:ln w="19050" cap="rnd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800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深度优先搜索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0419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053783"/>
            <a:ext cx="8785225" cy="5472112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void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DFS_AL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FF0909"/>
                </a:solidFill>
                <a:latin typeface="Times New Roman" panose="02020603050405020304" pitchFamily="18" charset="0"/>
              </a:rPr>
              <a:t>ALGraph</a:t>
            </a:r>
            <a:r>
              <a:rPr lang="en-US" altLang="zh-CN" b="1" dirty="0">
                <a:latin typeface="Times New Roman" panose="02020603050405020304" pitchFamily="18" charset="0"/>
              </a:rPr>
              <a:t> G, int v) { </a:t>
            </a:r>
            <a:r>
              <a:rPr lang="en-US" altLang="zh-CN" dirty="0">
                <a:latin typeface="Times New Roman" panose="02020603050405020304" pitchFamily="18" charset="0"/>
              </a:rPr>
              <a:t>//</a:t>
            </a:r>
            <a:r>
              <a:rPr lang="zh-CN" altLang="en-US" dirty="0">
                <a:solidFill>
                  <a:srgbClr val="CC0000"/>
                </a:solidFill>
              </a:rPr>
              <a:t>邻接表</a:t>
            </a:r>
            <a:r>
              <a:rPr lang="zh-CN" altLang="en-US" b="1" dirty="0">
                <a:latin typeface="Times New Roman" panose="02020603050405020304" pitchFamily="18" charset="0"/>
              </a:rPr>
              <a:t>　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 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cout&lt;&lt;v;	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访问及应用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　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	 visited[v]=True;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  p=G.</a:t>
            </a:r>
            <a:r>
              <a:rPr lang="en-US" altLang="zh-CN" b="1" dirty="0">
                <a:solidFill>
                  <a:srgbClr val="9900CC"/>
                </a:solidFill>
                <a:latin typeface="Times New Roman" panose="02020603050405020304" pitchFamily="18" charset="0"/>
              </a:rPr>
              <a:t>vertices</a:t>
            </a:r>
            <a:r>
              <a:rPr lang="en-US" altLang="zh-CN" b="1" dirty="0">
                <a:latin typeface="Times New Roman" panose="02020603050405020304" pitchFamily="18" charset="0"/>
              </a:rPr>
              <a:t>[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</a:rPr>
              <a:t>].firstarc;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  </a:t>
            </a:r>
            <a:r>
              <a:rPr lang="en-US" altLang="zh-CN" b="1" dirty="0">
                <a:latin typeface="Times New Roman" panose="02020603050405020304" pitchFamily="18" charset="0"/>
              </a:rPr>
              <a:t>while(p){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indent="0" ea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      w=p-&gt;adjvex;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　    </a:t>
            </a:r>
            <a:r>
              <a:rPr lang="en-US" altLang="zh-CN" b="1" dirty="0">
                <a:latin typeface="Times New Roman" panose="02020603050405020304" pitchFamily="18" charset="0"/>
              </a:rPr>
              <a:t>if (visited[</a:t>
            </a:r>
            <a:r>
              <a:rPr lang="en-US" altLang="zh-CN" b="1" dirty="0">
                <a:solidFill>
                  <a:srgbClr val="FF33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="1" dirty="0">
                <a:latin typeface="Times New Roman" panose="02020603050405020304" pitchFamily="18" charset="0"/>
              </a:rPr>
              <a:t>]==FALSE)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　　     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DFS_AL</a:t>
            </a:r>
            <a:r>
              <a:rPr lang="en-US" altLang="zh-CN" b="1" dirty="0">
                <a:latin typeface="Times New Roman" panose="02020603050405020304" pitchFamily="18" charset="0"/>
              </a:rPr>
              <a:t>(G, w);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　    </a:t>
            </a:r>
            <a:r>
              <a:rPr lang="en-US" altLang="zh-CN" b="1" dirty="0">
                <a:latin typeface="Times New Roman" panose="02020603050405020304" pitchFamily="18" charset="0"/>
              </a:rPr>
              <a:t>p=p-&gt;nextarc;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  </a:t>
            </a: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endParaRPr lang="zh-CN" alt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6084888" y="4365943"/>
            <a:ext cx="1631950" cy="1614487"/>
            <a:chOff x="0" y="0"/>
            <a:chExt cx="1028" cy="1017"/>
          </a:xfrm>
        </p:grpSpPr>
        <p:grpSp>
          <p:nvGrpSpPr>
            <p:cNvPr id="60536" name="Group 6"/>
            <p:cNvGrpSpPr/>
            <p:nvPr/>
          </p:nvGrpSpPr>
          <p:grpSpPr>
            <a:xfrm>
              <a:off x="131" y="144"/>
              <a:ext cx="783" cy="658"/>
              <a:chOff x="0" y="0"/>
              <a:chExt cx="783" cy="658"/>
            </a:xfrm>
          </p:grpSpPr>
          <p:sp>
            <p:nvSpPr>
              <p:cNvPr id="60542" name="Line 7"/>
              <p:cNvSpPr/>
              <p:nvPr/>
            </p:nvSpPr>
            <p:spPr>
              <a:xfrm>
                <a:off x="0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543" name="Line 8"/>
              <p:cNvSpPr/>
              <p:nvPr/>
            </p:nvSpPr>
            <p:spPr>
              <a:xfrm>
                <a:off x="171" y="0"/>
                <a:ext cx="476" cy="0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544" name="Line 9"/>
              <p:cNvSpPr/>
              <p:nvPr/>
            </p:nvSpPr>
            <p:spPr>
              <a:xfrm>
                <a:off x="783" y="174"/>
                <a:ext cx="0" cy="415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545" name="Line 10"/>
              <p:cNvSpPr/>
              <p:nvPr/>
            </p:nvSpPr>
            <p:spPr>
              <a:xfrm flipH="1">
                <a:off x="136" y="485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546" name="Line 11"/>
              <p:cNvSpPr/>
              <p:nvPr/>
            </p:nvSpPr>
            <p:spPr>
              <a:xfrm flipH="1">
                <a:off x="511" y="139"/>
                <a:ext cx="171" cy="173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0547" name="Line 12"/>
              <p:cNvSpPr/>
              <p:nvPr/>
            </p:nvSpPr>
            <p:spPr>
              <a:xfrm>
                <a:off x="498" y="508"/>
                <a:ext cx="149" cy="147"/>
              </a:xfrm>
              <a:prstGeom prst="line">
                <a:avLst/>
              </a:prstGeom>
              <a:ln w="38100" cap="flat" cmpd="sng">
                <a:solidFill>
                  <a:srgbClr val="FF66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0537" name="Oval 13"/>
            <p:cNvSpPr/>
            <p:nvPr/>
          </p:nvSpPr>
          <p:spPr>
            <a:xfrm>
              <a:off x="0" y="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V0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538" name="Oval 14"/>
            <p:cNvSpPr/>
            <p:nvPr/>
          </p:nvSpPr>
          <p:spPr>
            <a:xfrm>
              <a:off x="737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539" name="Oval 15"/>
            <p:cNvSpPr/>
            <p:nvPr/>
          </p:nvSpPr>
          <p:spPr>
            <a:xfrm>
              <a:off x="17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540" name="Oval 16"/>
            <p:cNvSpPr/>
            <p:nvPr/>
          </p:nvSpPr>
          <p:spPr>
            <a:xfrm>
              <a:off x="733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541" name="Oval 17"/>
            <p:cNvSpPr/>
            <p:nvPr/>
          </p:nvSpPr>
          <p:spPr>
            <a:xfrm>
              <a:off x="371" y="384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4" name="表格 60420"/>
          <p:cNvGraphicFramePr>
            <a:graphicFrameLocks noGrp="1"/>
          </p:cNvGraphicFramePr>
          <p:nvPr/>
        </p:nvGraphicFramePr>
        <p:xfrm>
          <a:off x="4067493" y="1727518"/>
          <a:ext cx="1447800" cy="2278063"/>
        </p:xfrm>
        <a:graphic>
          <a:graphicData uri="http://schemas.openxmlformats.org/drawingml/2006/table">
            <a:tbl>
              <a:tblPr/>
              <a:tblGrid>
                <a:gridCol w="381000"/>
                <a:gridCol w="533400"/>
                <a:gridCol w="533400"/>
              </a:tblGrid>
              <a:tr h="4556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556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556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V2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556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V3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  <a:tr h="4556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4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V4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FCAF3"/>
                    </a:solidFill>
                  </a:tcPr>
                </a:tc>
              </a:tr>
            </a:tbl>
          </a:graphicData>
        </a:graphic>
      </p:graphicFrame>
      <p:grpSp>
        <p:nvGrpSpPr>
          <p:cNvPr id="6" name="组合 2"/>
          <p:cNvGrpSpPr/>
          <p:nvPr/>
        </p:nvGrpSpPr>
        <p:grpSpPr>
          <a:xfrm>
            <a:off x="5220018" y="1702118"/>
            <a:ext cx="3468687" cy="2362200"/>
            <a:chOff x="0" y="0"/>
            <a:chExt cx="3468688" cy="2362200"/>
          </a:xfrm>
        </p:grpSpPr>
        <p:grpSp>
          <p:nvGrpSpPr>
            <p:cNvPr id="60447" name="Group 19"/>
            <p:cNvGrpSpPr/>
            <p:nvPr/>
          </p:nvGrpSpPr>
          <p:grpSpPr>
            <a:xfrm>
              <a:off x="1582738" y="481013"/>
              <a:ext cx="820738" cy="457200"/>
              <a:chOff x="0" y="0"/>
              <a:chExt cx="560" cy="288"/>
            </a:xfrm>
          </p:grpSpPr>
          <p:grpSp>
            <p:nvGrpSpPr>
              <p:cNvPr id="60532" name="Group 20"/>
              <p:cNvGrpSpPr/>
              <p:nvPr/>
            </p:nvGrpSpPr>
            <p:grpSpPr>
              <a:xfrm>
                <a:off x="19" y="30"/>
                <a:ext cx="541" cy="230"/>
                <a:chOff x="0" y="0"/>
                <a:chExt cx="1488" cy="480"/>
              </a:xfrm>
            </p:grpSpPr>
            <p:sp>
              <p:nvSpPr>
                <p:cNvPr id="60534" name="Rectangle 21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535" name="Line 22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533" name="Text Box 23"/>
              <p:cNvSpPr txBox="1"/>
              <p:nvPr/>
            </p:nvSpPr>
            <p:spPr>
              <a:xfrm>
                <a:off x="0" y="0"/>
                <a:ext cx="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0448" name="Group 36"/>
            <p:cNvGrpSpPr/>
            <p:nvPr/>
          </p:nvGrpSpPr>
          <p:grpSpPr>
            <a:xfrm>
              <a:off x="503238" y="0"/>
              <a:ext cx="854075" cy="457200"/>
              <a:chOff x="0" y="0"/>
              <a:chExt cx="582" cy="288"/>
            </a:xfrm>
          </p:grpSpPr>
          <p:grpSp>
            <p:nvGrpSpPr>
              <p:cNvPr id="60528" name="Group 37"/>
              <p:cNvGrpSpPr/>
              <p:nvPr/>
            </p:nvGrpSpPr>
            <p:grpSpPr>
              <a:xfrm>
                <a:off x="42" y="36"/>
                <a:ext cx="540" cy="230"/>
                <a:chOff x="0" y="0"/>
                <a:chExt cx="1488" cy="480"/>
              </a:xfrm>
            </p:grpSpPr>
            <p:sp>
              <p:nvSpPr>
                <p:cNvPr id="60530" name="Rectangle 38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531" name="Line 39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529" name="Text Box 40"/>
              <p:cNvSpPr txBox="1"/>
              <p:nvPr/>
            </p:nvSpPr>
            <p:spPr>
              <a:xfrm>
                <a:off x="0" y="0"/>
                <a:ext cx="3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0449" name="Line 41"/>
            <p:cNvSpPr/>
            <p:nvPr/>
          </p:nvSpPr>
          <p:spPr>
            <a:xfrm>
              <a:off x="0" y="282575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50" name="Line 42"/>
            <p:cNvSpPr/>
            <p:nvPr/>
          </p:nvSpPr>
          <p:spPr>
            <a:xfrm>
              <a:off x="0" y="166370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51" name="Line 43"/>
            <p:cNvSpPr/>
            <p:nvPr/>
          </p:nvSpPr>
          <p:spPr>
            <a:xfrm>
              <a:off x="0" y="120015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52" name="Line 44"/>
            <p:cNvSpPr/>
            <p:nvPr/>
          </p:nvSpPr>
          <p:spPr>
            <a:xfrm>
              <a:off x="1074738" y="282575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60453" name="Group 45"/>
            <p:cNvGrpSpPr/>
            <p:nvPr/>
          </p:nvGrpSpPr>
          <p:grpSpPr>
            <a:xfrm>
              <a:off x="1585913" y="0"/>
              <a:ext cx="817563" cy="457200"/>
              <a:chOff x="0" y="0"/>
              <a:chExt cx="558" cy="288"/>
            </a:xfrm>
          </p:grpSpPr>
          <p:grpSp>
            <p:nvGrpSpPr>
              <p:cNvPr id="60521" name="Group 46"/>
              <p:cNvGrpSpPr/>
              <p:nvPr/>
            </p:nvGrpSpPr>
            <p:grpSpPr>
              <a:xfrm>
                <a:off x="17" y="36"/>
                <a:ext cx="541" cy="230"/>
                <a:chOff x="0" y="0"/>
                <a:chExt cx="1488" cy="480"/>
              </a:xfrm>
            </p:grpSpPr>
            <p:sp>
              <p:nvSpPr>
                <p:cNvPr id="60526" name="Rectangle 47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527" name="Line 48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522" name="Text Box 49"/>
              <p:cNvSpPr txBox="1"/>
              <p:nvPr/>
            </p:nvSpPr>
            <p:spPr>
              <a:xfrm>
                <a:off x="0" y="0"/>
                <a:ext cx="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3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523" name="Group 50"/>
              <p:cNvGrpSpPr/>
              <p:nvPr/>
            </p:nvGrpSpPr>
            <p:grpSpPr>
              <a:xfrm>
                <a:off x="378" y="102"/>
                <a:ext cx="108" cy="98"/>
                <a:chOff x="0" y="0"/>
                <a:chExt cx="192" cy="144"/>
              </a:xfrm>
            </p:grpSpPr>
            <p:sp>
              <p:nvSpPr>
                <p:cNvPr id="60524" name="Line 51"/>
                <p:cNvSpPr/>
                <p:nvPr/>
              </p:nvSpPr>
              <p:spPr>
                <a:xfrm flipV="1"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525" name="Line 52"/>
                <p:cNvSpPr/>
                <p:nvPr/>
              </p:nvSpPr>
              <p:spPr>
                <a:xfrm>
                  <a:off x="98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0454" name="Group 53"/>
            <p:cNvGrpSpPr/>
            <p:nvPr/>
          </p:nvGrpSpPr>
          <p:grpSpPr>
            <a:xfrm>
              <a:off x="2592388" y="993775"/>
              <a:ext cx="876300" cy="457200"/>
              <a:chOff x="0" y="0"/>
              <a:chExt cx="797" cy="402"/>
            </a:xfrm>
          </p:grpSpPr>
          <p:grpSp>
            <p:nvGrpSpPr>
              <p:cNvPr id="60513" name="Group 54"/>
              <p:cNvGrpSpPr/>
              <p:nvPr/>
            </p:nvGrpSpPr>
            <p:grpSpPr>
              <a:xfrm>
                <a:off x="0" y="0"/>
                <a:ext cx="797" cy="402"/>
                <a:chOff x="0" y="0"/>
                <a:chExt cx="956" cy="402"/>
              </a:xfrm>
            </p:grpSpPr>
            <p:grpSp>
              <p:nvGrpSpPr>
                <p:cNvPr id="60517" name="Group 55"/>
                <p:cNvGrpSpPr/>
                <p:nvPr/>
              </p:nvGrpSpPr>
              <p:grpSpPr>
                <a:xfrm>
                  <a:off x="92" y="28"/>
                  <a:ext cx="864" cy="336"/>
                  <a:chOff x="0" y="0"/>
                  <a:chExt cx="1488" cy="480"/>
                </a:xfrm>
              </p:grpSpPr>
              <p:sp>
                <p:nvSpPr>
                  <p:cNvPr id="60519" name="Rectangle 56"/>
                  <p:cNvSpPr/>
                  <p:nvPr/>
                </p:nvSpPr>
                <p:spPr>
                  <a:xfrm>
                    <a:off x="0" y="0"/>
                    <a:ext cx="1488" cy="489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 cap="rnd" cmpd="sng">
                    <a:solidFill>
                      <a:schemeClr val="bg2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–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0520" name="Line 57"/>
                  <p:cNvSpPr/>
                  <p:nvPr/>
                </p:nvSpPr>
                <p:spPr>
                  <a:xfrm>
                    <a:off x="769" y="0"/>
                    <a:ext cx="0" cy="489"/>
                  </a:xfrm>
                  <a:prstGeom prst="line">
                    <a:avLst/>
                  </a:prstGeom>
                  <a:ln w="19050" cap="rnd" cmpd="sng">
                    <a:solidFill>
                      <a:schemeClr val="bg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60518" name="Text Box 58"/>
                <p:cNvSpPr txBox="1"/>
                <p:nvPr/>
              </p:nvSpPr>
              <p:spPr>
                <a:xfrm>
                  <a:off x="0" y="0"/>
                  <a:ext cx="623" cy="4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5000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latin typeface="Times New Roman" panose="02020603050405020304" pitchFamily="18" charset="0"/>
                    </a:rPr>
                    <a:t>4</a:t>
                  </a:r>
                  <a:endParaRPr lang="en-US" altLang="zh-CN" b="1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0514" name="Group 59"/>
              <p:cNvGrpSpPr/>
              <p:nvPr/>
            </p:nvGrpSpPr>
            <p:grpSpPr>
              <a:xfrm>
                <a:off x="557" y="124"/>
                <a:ext cx="144" cy="144"/>
                <a:chOff x="0" y="0"/>
                <a:chExt cx="144" cy="144"/>
              </a:xfrm>
            </p:grpSpPr>
            <p:sp>
              <p:nvSpPr>
                <p:cNvPr id="60515" name="Line 60"/>
                <p:cNvSpPr/>
                <p:nvPr/>
              </p:nvSpPr>
              <p:spPr>
                <a:xfrm flipV="1">
                  <a:off x="0" y="0"/>
                  <a:ext cx="72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516" name="Line 61"/>
                <p:cNvSpPr/>
                <p:nvPr/>
              </p:nvSpPr>
              <p:spPr>
                <a:xfrm>
                  <a:off x="74" y="0"/>
                  <a:ext cx="72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0455" name="Group 62"/>
            <p:cNvGrpSpPr/>
            <p:nvPr/>
          </p:nvGrpSpPr>
          <p:grpSpPr>
            <a:xfrm>
              <a:off x="1582738" y="1435100"/>
              <a:ext cx="820738" cy="457200"/>
              <a:chOff x="0" y="0"/>
              <a:chExt cx="560" cy="288"/>
            </a:xfrm>
          </p:grpSpPr>
          <p:grpSp>
            <p:nvGrpSpPr>
              <p:cNvPr id="60506" name="Group 63"/>
              <p:cNvGrpSpPr/>
              <p:nvPr/>
            </p:nvGrpSpPr>
            <p:grpSpPr>
              <a:xfrm>
                <a:off x="19" y="27"/>
                <a:ext cx="541" cy="232"/>
                <a:chOff x="0" y="0"/>
                <a:chExt cx="1488" cy="480"/>
              </a:xfrm>
            </p:grpSpPr>
            <p:sp>
              <p:nvSpPr>
                <p:cNvPr id="60511" name="Rectangle 64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512" name="Line 65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507" name="Text Box 66"/>
              <p:cNvSpPr txBox="1"/>
              <p:nvPr/>
            </p:nvSpPr>
            <p:spPr>
              <a:xfrm>
                <a:off x="0" y="0"/>
                <a:ext cx="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508" name="Group 67"/>
              <p:cNvGrpSpPr/>
              <p:nvPr/>
            </p:nvGrpSpPr>
            <p:grpSpPr>
              <a:xfrm>
                <a:off x="380" y="93"/>
                <a:ext cx="108" cy="100"/>
                <a:chOff x="0" y="0"/>
                <a:chExt cx="192" cy="144"/>
              </a:xfrm>
            </p:grpSpPr>
            <p:sp>
              <p:nvSpPr>
                <p:cNvPr id="60509" name="Line 68"/>
                <p:cNvSpPr/>
                <p:nvPr/>
              </p:nvSpPr>
              <p:spPr>
                <a:xfrm flipV="1"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510" name="Line 69"/>
                <p:cNvSpPr/>
                <p:nvPr/>
              </p:nvSpPr>
              <p:spPr>
                <a:xfrm>
                  <a:off x="10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0456" name="Group 70"/>
            <p:cNvGrpSpPr/>
            <p:nvPr/>
          </p:nvGrpSpPr>
          <p:grpSpPr>
            <a:xfrm>
              <a:off x="1582738" y="1905000"/>
              <a:ext cx="820738" cy="457200"/>
              <a:chOff x="0" y="0"/>
              <a:chExt cx="560" cy="288"/>
            </a:xfrm>
          </p:grpSpPr>
          <p:grpSp>
            <p:nvGrpSpPr>
              <p:cNvPr id="60499" name="Group 71"/>
              <p:cNvGrpSpPr/>
              <p:nvPr/>
            </p:nvGrpSpPr>
            <p:grpSpPr>
              <a:xfrm>
                <a:off x="19" y="23"/>
                <a:ext cx="541" cy="230"/>
                <a:chOff x="0" y="0"/>
                <a:chExt cx="1488" cy="480"/>
              </a:xfrm>
            </p:grpSpPr>
            <p:sp>
              <p:nvSpPr>
                <p:cNvPr id="60504" name="Rectangle 72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505" name="Line 73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500" name="Text Box 74"/>
              <p:cNvSpPr txBox="1"/>
              <p:nvPr/>
            </p:nvSpPr>
            <p:spPr>
              <a:xfrm>
                <a:off x="0" y="0"/>
                <a:ext cx="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501" name="Group 75"/>
              <p:cNvGrpSpPr/>
              <p:nvPr/>
            </p:nvGrpSpPr>
            <p:grpSpPr>
              <a:xfrm>
                <a:off x="380" y="89"/>
                <a:ext cx="108" cy="98"/>
                <a:chOff x="0" y="0"/>
                <a:chExt cx="192" cy="144"/>
              </a:xfrm>
            </p:grpSpPr>
            <p:sp>
              <p:nvSpPr>
                <p:cNvPr id="60502" name="Line 76"/>
                <p:cNvSpPr/>
                <p:nvPr/>
              </p:nvSpPr>
              <p:spPr>
                <a:xfrm flipV="1">
                  <a:off x="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503" name="Line 77"/>
                <p:cNvSpPr/>
                <p:nvPr/>
              </p:nvSpPr>
              <p:spPr>
                <a:xfrm>
                  <a:off x="100" y="0"/>
                  <a:ext cx="96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60457" name="Group 78"/>
            <p:cNvGrpSpPr/>
            <p:nvPr/>
          </p:nvGrpSpPr>
          <p:grpSpPr>
            <a:xfrm>
              <a:off x="503238" y="971550"/>
              <a:ext cx="854075" cy="457200"/>
              <a:chOff x="0" y="0"/>
              <a:chExt cx="582" cy="288"/>
            </a:xfrm>
          </p:grpSpPr>
          <p:grpSp>
            <p:nvGrpSpPr>
              <p:cNvPr id="60495" name="Group 79"/>
              <p:cNvGrpSpPr/>
              <p:nvPr/>
            </p:nvGrpSpPr>
            <p:grpSpPr>
              <a:xfrm>
                <a:off x="42" y="30"/>
                <a:ext cx="540" cy="230"/>
                <a:chOff x="0" y="0"/>
                <a:chExt cx="1488" cy="480"/>
              </a:xfrm>
            </p:grpSpPr>
            <p:sp>
              <p:nvSpPr>
                <p:cNvPr id="60497" name="Rectangle 80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498" name="Line 81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496" name="Text Box 82"/>
              <p:cNvSpPr txBox="1"/>
              <p:nvPr/>
            </p:nvSpPr>
            <p:spPr>
              <a:xfrm>
                <a:off x="0" y="0"/>
                <a:ext cx="3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0458" name="Group 83"/>
            <p:cNvGrpSpPr/>
            <p:nvPr/>
          </p:nvGrpSpPr>
          <p:grpSpPr>
            <a:xfrm>
              <a:off x="503238" y="1905000"/>
              <a:ext cx="854075" cy="457200"/>
              <a:chOff x="0" y="0"/>
              <a:chExt cx="582" cy="288"/>
            </a:xfrm>
          </p:grpSpPr>
          <p:grpSp>
            <p:nvGrpSpPr>
              <p:cNvPr id="60491" name="Group 84"/>
              <p:cNvGrpSpPr/>
              <p:nvPr/>
            </p:nvGrpSpPr>
            <p:grpSpPr>
              <a:xfrm>
                <a:off x="42" y="23"/>
                <a:ext cx="540" cy="230"/>
                <a:chOff x="0" y="0"/>
                <a:chExt cx="1488" cy="480"/>
              </a:xfrm>
            </p:grpSpPr>
            <p:sp>
              <p:nvSpPr>
                <p:cNvPr id="60493" name="Rectangle 85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494" name="Line 86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492" name="Text Box 87"/>
              <p:cNvSpPr txBox="1"/>
              <p:nvPr/>
            </p:nvSpPr>
            <p:spPr>
              <a:xfrm>
                <a:off x="0" y="0"/>
                <a:ext cx="3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0459" name="Group 88"/>
            <p:cNvGrpSpPr/>
            <p:nvPr/>
          </p:nvGrpSpPr>
          <p:grpSpPr>
            <a:xfrm>
              <a:off x="503238" y="1427163"/>
              <a:ext cx="854075" cy="457200"/>
              <a:chOff x="0" y="0"/>
              <a:chExt cx="931" cy="424"/>
            </a:xfrm>
          </p:grpSpPr>
          <p:grpSp>
            <p:nvGrpSpPr>
              <p:cNvPr id="60487" name="Group 89"/>
              <p:cNvGrpSpPr/>
              <p:nvPr/>
            </p:nvGrpSpPr>
            <p:grpSpPr>
              <a:xfrm>
                <a:off x="67" y="36"/>
                <a:ext cx="864" cy="336"/>
                <a:chOff x="0" y="0"/>
                <a:chExt cx="1488" cy="480"/>
              </a:xfrm>
            </p:grpSpPr>
            <p:sp>
              <p:nvSpPr>
                <p:cNvPr id="60489" name="Rectangle 90"/>
                <p:cNvSpPr/>
                <p:nvPr/>
              </p:nvSpPr>
              <p:spPr>
                <a:xfrm>
                  <a:off x="1" y="-1"/>
                  <a:ext cx="1487" cy="482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490" name="Line 91"/>
                <p:cNvSpPr/>
                <p:nvPr/>
              </p:nvSpPr>
              <p:spPr>
                <a:xfrm>
                  <a:off x="770" y="-1"/>
                  <a:ext cx="0" cy="482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488" name="Text Box 92"/>
              <p:cNvSpPr txBox="1"/>
              <p:nvPr/>
            </p:nvSpPr>
            <p:spPr>
              <a:xfrm>
                <a:off x="0" y="0"/>
                <a:ext cx="625" cy="42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0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0460" name="Line 93"/>
            <p:cNvSpPr/>
            <p:nvPr/>
          </p:nvSpPr>
          <p:spPr>
            <a:xfrm>
              <a:off x="0" y="213360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61" name="Line 94"/>
            <p:cNvSpPr/>
            <p:nvPr/>
          </p:nvSpPr>
          <p:spPr>
            <a:xfrm>
              <a:off x="1074738" y="213360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62" name="Line 95"/>
            <p:cNvSpPr/>
            <p:nvPr/>
          </p:nvSpPr>
          <p:spPr>
            <a:xfrm>
              <a:off x="1074738" y="166370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63" name="Line 96"/>
            <p:cNvSpPr/>
            <p:nvPr/>
          </p:nvSpPr>
          <p:spPr>
            <a:xfrm>
              <a:off x="1074738" y="120015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60464" name="Group 97"/>
            <p:cNvGrpSpPr/>
            <p:nvPr/>
          </p:nvGrpSpPr>
          <p:grpSpPr>
            <a:xfrm>
              <a:off x="503238" y="481013"/>
              <a:ext cx="854075" cy="457200"/>
              <a:chOff x="0" y="0"/>
              <a:chExt cx="582" cy="288"/>
            </a:xfrm>
          </p:grpSpPr>
          <p:grpSp>
            <p:nvGrpSpPr>
              <p:cNvPr id="60483" name="Group 98"/>
              <p:cNvGrpSpPr/>
              <p:nvPr/>
            </p:nvGrpSpPr>
            <p:grpSpPr>
              <a:xfrm>
                <a:off x="42" y="33"/>
                <a:ext cx="540" cy="230"/>
                <a:chOff x="0" y="0"/>
                <a:chExt cx="1488" cy="480"/>
              </a:xfrm>
            </p:grpSpPr>
            <p:sp>
              <p:nvSpPr>
                <p:cNvPr id="60485" name="Rectangle 99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486" name="Line 100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484" name="Text Box 101"/>
              <p:cNvSpPr txBox="1"/>
              <p:nvPr/>
            </p:nvSpPr>
            <p:spPr>
              <a:xfrm>
                <a:off x="0" y="0"/>
                <a:ext cx="39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0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0465" name="Line 102"/>
            <p:cNvSpPr/>
            <p:nvPr/>
          </p:nvSpPr>
          <p:spPr>
            <a:xfrm>
              <a:off x="0" y="709613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60466" name="Group 103"/>
            <p:cNvGrpSpPr/>
            <p:nvPr/>
          </p:nvGrpSpPr>
          <p:grpSpPr>
            <a:xfrm>
              <a:off x="1582738" y="971550"/>
              <a:ext cx="820738" cy="457200"/>
              <a:chOff x="0" y="0"/>
              <a:chExt cx="560" cy="288"/>
            </a:xfrm>
          </p:grpSpPr>
          <p:grpSp>
            <p:nvGrpSpPr>
              <p:cNvPr id="60479" name="Group 104"/>
              <p:cNvGrpSpPr/>
              <p:nvPr/>
            </p:nvGrpSpPr>
            <p:grpSpPr>
              <a:xfrm>
                <a:off x="19" y="30"/>
                <a:ext cx="541" cy="230"/>
                <a:chOff x="0" y="0"/>
                <a:chExt cx="1488" cy="480"/>
              </a:xfrm>
            </p:grpSpPr>
            <p:sp>
              <p:nvSpPr>
                <p:cNvPr id="60481" name="Rectangle 105"/>
                <p:cNvSpPr/>
                <p:nvPr/>
              </p:nvSpPr>
              <p:spPr>
                <a:xfrm>
                  <a:off x="1" y="0"/>
                  <a:ext cx="1487" cy="480"/>
                </a:xfrm>
                <a:prstGeom prst="rect">
                  <a:avLst/>
                </a:prstGeom>
                <a:solidFill>
                  <a:srgbClr val="99CCFF"/>
                </a:solidFill>
                <a:ln w="19050" cap="rnd" cmpd="sng">
                  <a:solidFill>
                    <a:schemeClr val="bg2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482" name="Line 106"/>
                <p:cNvSpPr/>
                <p:nvPr/>
              </p:nvSpPr>
              <p:spPr>
                <a:xfrm>
                  <a:off x="770" y="0"/>
                  <a:ext cx="0" cy="480"/>
                </a:xfrm>
                <a:prstGeom prst="line">
                  <a:avLst/>
                </a:prstGeom>
                <a:ln w="19050" cap="rnd" cmpd="sng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0480" name="Text Box 107"/>
              <p:cNvSpPr txBox="1"/>
              <p:nvPr/>
            </p:nvSpPr>
            <p:spPr>
              <a:xfrm>
                <a:off x="0" y="0"/>
                <a:ext cx="392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</a:rPr>
                  <a:t>3</a:t>
                </a:r>
                <a:endParaRPr lang="en-US" altLang="zh-CN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0467" name="Line 108"/>
            <p:cNvSpPr/>
            <p:nvPr/>
          </p:nvSpPr>
          <p:spPr>
            <a:xfrm>
              <a:off x="1131888" y="709613"/>
              <a:ext cx="50800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60468" name="Group 109"/>
            <p:cNvGrpSpPr/>
            <p:nvPr/>
          </p:nvGrpSpPr>
          <p:grpSpPr>
            <a:xfrm>
              <a:off x="2592388" y="490538"/>
              <a:ext cx="876300" cy="457200"/>
              <a:chOff x="0" y="0"/>
              <a:chExt cx="798" cy="402"/>
            </a:xfrm>
          </p:grpSpPr>
          <p:grpSp>
            <p:nvGrpSpPr>
              <p:cNvPr id="60471" name="Group 110"/>
              <p:cNvGrpSpPr/>
              <p:nvPr/>
            </p:nvGrpSpPr>
            <p:grpSpPr>
              <a:xfrm>
                <a:off x="0" y="0"/>
                <a:ext cx="798" cy="402"/>
                <a:chOff x="0" y="0"/>
                <a:chExt cx="957" cy="402"/>
              </a:xfrm>
            </p:grpSpPr>
            <p:grpSp>
              <p:nvGrpSpPr>
                <p:cNvPr id="60475" name="Group 111"/>
                <p:cNvGrpSpPr/>
                <p:nvPr/>
              </p:nvGrpSpPr>
              <p:grpSpPr>
                <a:xfrm>
                  <a:off x="93" y="38"/>
                  <a:ext cx="864" cy="336"/>
                  <a:chOff x="0" y="0"/>
                  <a:chExt cx="1488" cy="480"/>
                </a:xfrm>
              </p:grpSpPr>
              <p:sp>
                <p:nvSpPr>
                  <p:cNvPr id="60477" name="Rectangle 112"/>
                  <p:cNvSpPr/>
                  <p:nvPr/>
                </p:nvSpPr>
                <p:spPr>
                  <a:xfrm>
                    <a:off x="1" y="0"/>
                    <a:ext cx="1487" cy="489"/>
                  </a:xfrm>
                  <a:prstGeom prst="rect">
                    <a:avLst/>
                  </a:prstGeom>
                  <a:solidFill>
                    <a:srgbClr val="99CCFF"/>
                  </a:solidFill>
                  <a:ln w="19050" cap="rnd" cmpd="sng">
                    <a:solidFill>
                      <a:schemeClr val="bg2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–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»"/>
                      <a:defRPr sz="2200">
                        <a:solidFill>
                          <a:schemeClr val="tx1"/>
                        </a:solidFill>
                        <a:latin typeface="+mn-lt"/>
                        <a:ea typeface="宋体" panose="02010600030101010101" pitchFamily="2" charset="-122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zh-CN" dirty="0">
                      <a:latin typeface="Times New Roman" panose="02020603050405020304" pitchFamily="18" charset="0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0478" name="Line 113"/>
                  <p:cNvSpPr/>
                  <p:nvPr/>
                </p:nvSpPr>
                <p:spPr>
                  <a:xfrm>
                    <a:off x="768" y="0"/>
                    <a:ext cx="0" cy="489"/>
                  </a:xfrm>
                  <a:prstGeom prst="line">
                    <a:avLst/>
                  </a:prstGeom>
                  <a:ln w="19050" cap="rnd" cmpd="sng">
                    <a:solidFill>
                      <a:schemeClr val="bg2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60476" name="Text Box 114"/>
                <p:cNvSpPr txBox="1"/>
                <p:nvPr/>
              </p:nvSpPr>
              <p:spPr>
                <a:xfrm>
                  <a:off x="0" y="0"/>
                  <a:ext cx="624" cy="4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>
                    <a:spcBef>
                      <a:spcPct val="5000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b="1" dirty="0">
                      <a:latin typeface="Times New Roman" panose="02020603050405020304" pitchFamily="18" charset="0"/>
                    </a:rPr>
                    <a:t>4</a:t>
                  </a:r>
                  <a:endParaRPr lang="en-US" altLang="zh-CN" b="1" dirty="0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0472" name="Group 115"/>
              <p:cNvGrpSpPr/>
              <p:nvPr/>
            </p:nvGrpSpPr>
            <p:grpSpPr>
              <a:xfrm>
                <a:off x="558" y="134"/>
                <a:ext cx="144" cy="144"/>
                <a:chOff x="0" y="0"/>
                <a:chExt cx="144" cy="144"/>
              </a:xfrm>
            </p:grpSpPr>
            <p:sp>
              <p:nvSpPr>
                <p:cNvPr id="60473" name="Line 116"/>
                <p:cNvSpPr/>
                <p:nvPr/>
              </p:nvSpPr>
              <p:spPr>
                <a:xfrm flipV="1">
                  <a:off x="0" y="0"/>
                  <a:ext cx="72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60474" name="Line 117"/>
                <p:cNvSpPr/>
                <p:nvPr/>
              </p:nvSpPr>
              <p:spPr>
                <a:xfrm>
                  <a:off x="72" y="0"/>
                  <a:ext cx="72" cy="1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60469" name="Line 118"/>
            <p:cNvSpPr/>
            <p:nvPr/>
          </p:nvSpPr>
          <p:spPr>
            <a:xfrm>
              <a:off x="2160588" y="1200150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0470" name="Line 119"/>
            <p:cNvSpPr/>
            <p:nvPr/>
          </p:nvSpPr>
          <p:spPr>
            <a:xfrm>
              <a:off x="2171700" y="709613"/>
              <a:ext cx="56515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深度优先搜索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zh-CN" dirty="0">
                <a:latin typeface="Times New Roman" panose="02020603050405020304" pitchFamily="18" charset="0"/>
              </a:rPr>
              <a:t>DFS</a:t>
            </a:r>
            <a:r>
              <a:rPr lang="zh-CN" altLang="en-US" dirty="0">
                <a:latin typeface="Times New Roman" panose="02020603050405020304" pitchFamily="18" charset="0"/>
              </a:rPr>
              <a:t>复杂度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在遍历时，对图中每个顶点至多调用一次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DFS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函数，因为一旦某个顶点被标志成已被访问，就不再从它出发进行搜索。因此，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遍历图的过程实质上是对每个顶点查找其邻接点的过程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。其耗费的时间则取决于所采用的存储结构。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用邻接矩阵表示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个顶点数的图存储结构时，查找每个顶点的邻接点所需时间为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O(n</a:t>
            </a:r>
            <a:r>
              <a:rPr lang="en-US" altLang="zh-CN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ea typeface="黑体" panose="02010609060101010101" pitchFamily="49" charset="-122"/>
              </a:rPr>
              <a:t>用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邻接表作图的存储结构时，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为边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弧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的数，找邻接点所需时间为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O(e)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。时间复杂度为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O(n+e)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。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144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charRg st="13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61443">
                                            <p:txEl>
                                              <p:charRg st="13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charRg st="115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61443">
                                            <p:txEl>
                                              <p:charRg st="115" end="1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charRg st="158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61443">
                                            <p:txEl>
                                              <p:charRg st="158" end="2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6.5 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图的遍历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--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广度优先搜索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246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广度优先搜索遍历类似于树的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按层次遍历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算法思想：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中选一顶点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作为初始点，访问，然后依次访问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的各个未曾访问的邻接点，然后分别从这些邻接点出发依次访问它们的邻接点，并使“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先被访问的顶点的邻接点先访问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”，直至图中所有已被访问的顶点的邻接点都被访问到。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若此时图中尚有顶点未被访问，则另选一个未曾被访问的顶点重复上述过程，直至图中所有顶点都被访问到为止。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广度优先搜索遍历图的过程中以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为起始点，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由近至远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，依次访问和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有路径相通且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路径长度为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的顶点。</a:t>
            </a:r>
            <a:r>
              <a:rPr lang="zh-CN" altLang="en-US" dirty="0">
                <a:solidFill>
                  <a:srgbClr val="FFFFA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FFFFA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由于没有规定访问邻接点的顺序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深度优先序列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不唯一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charRg st="2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62467">
                                            <p:txEl>
                                              <p:charRg st="2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charRg st="26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62467">
                                            <p:txEl>
                                              <p:charRg st="26" end="1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charRg st="149" end="2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62467">
                                            <p:txEl>
                                              <p:charRg st="149" end="2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charRg st="204" end="2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62467">
                                            <p:txEl>
                                              <p:charRg st="204" end="2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charRg st="257" end="2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62467">
                                            <p:txEl>
                                              <p:charRg st="257" end="2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广度优先搜索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349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endParaRPr lang="zh-CN" altLang="zh-CN" dirty="0"/>
          </a:p>
        </p:txBody>
      </p:sp>
      <p:sp>
        <p:nvSpPr>
          <p:cNvPr id="63492" name="Text Box 2"/>
          <p:cNvSpPr txBox="1"/>
          <p:nvPr/>
        </p:nvSpPr>
        <p:spPr>
          <a:xfrm>
            <a:off x="4211638" y="1700213"/>
            <a:ext cx="4321175" cy="830262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广度遍历：</a:t>
            </a:r>
            <a:r>
              <a:rPr lang="en-US" altLang="zh-CN" b="1" dirty="0">
                <a:latin typeface="Times New Roman" panose="02020603050405020304" pitchFamily="18" charset="0"/>
              </a:rPr>
              <a:t>V1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V2 V3  V4 V5 V6 V7 V8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63493" name="Text Box 41"/>
          <p:cNvSpPr txBox="1"/>
          <p:nvPr/>
        </p:nvSpPr>
        <p:spPr>
          <a:xfrm>
            <a:off x="179388" y="4149725"/>
            <a:ext cx="4105275" cy="830263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广度遍历：</a:t>
            </a:r>
            <a:r>
              <a:rPr lang="en-US" altLang="zh-CN" b="1" dirty="0">
                <a:latin typeface="Times New Roman" panose="02020603050405020304" pitchFamily="18" charset="0"/>
              </a:rPr>
              <a:t>V1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 V2 V3  V4 V6 V7 V8 V5</a:t>
            </a:r>
            <a:endParaRPr lang="en-US" altLang="zh-CN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3" name="Group 100"/>
          <p:cNvGrpSpPr/>
          <p:nvPr/>
        </p:nvGrpSpPr>
        <p:grpSpPr>
          <a:xfrm>
            <a:off x="3995738" y="4005263"/>
            <a:ext cx="4467225" cy="2447925"/>
            <a:chOff x="0" y="0"/>
            <a:chExt cx="1370" cy="1452"/>
          </a:xfrm>
        </p:grpSpPr>
        <p:sp>
          <p:nvSpPr>
            <p:cNvPr id="63514" name="Line 101"/>
            <p:cNvSpPr/>
            <p:nvPr/>
          </p:nvSpPr>
          <p:spPr>
            <a:xfrm flipH="1">
              <a:off x="385" y="237"/>
              <a:ext cx="178" cy="178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3515" name="Line 102"/>
            <p:cNvSpPr/>
            <p:nvPr/>
          </p:nvSpPr>
          <p:spPr>
            <a:xfrm>
              <a:off x="719" y="226"/>
              <a:ext cx="211" cy="211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3516" name="Line 103"/>
            <p:cNvSpPr/>
            <p:nvPr/>
          </p:nvSpPr>
          <p:spPr>
            <a:xfrm flipH="1">
              <a:off x="141" y="618"/>
              <a:ext cx="100" cy="178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3517" name="Line 104"/>
            <p:cNvSpPr/>
            <p:nvPr/>
          </p:nvSpPr>
          <p:spPr>
            <a:xfrm>
              <a:off x="330" y="596"/>
              <a:ext cx="111" cy="222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triangle" w="med" len="lg"/>
              <a:tailEnd type="none" w="med" len="lg"/>
            </a:ln>
          </p:spPr>
        </p:sp>
        <p:sp>
          <p:nvSpPr>
            <p:cNvPr id="63518" name="Line 105"/>
            <p:cNvSpPr/>
            <p:nvPr/>
          </p:nvSpPr>
          <p:spPr>
            <a:xfrm>
              <a:off x="130" y="985"/>
              <a:ext cx="119" cy="218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3519" name="Line 106"/>
            <p:cNvSpPr/>
            <p:nvPr/>
          </p:nvSpPr>
          <p:spPr>
            <a:xfrm flipH="1">
              <a:off x="363" y="1007"/>
              <a:ext cx="89" cy="198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3520" name="Line 107"/>
            <p:cNvSpPr/>
            <p:nvPr/>
          </p:nvSpPr>
          <p:spPr>
            <a:xfrm flipH="1">
              <a:off x="874" y="607"/>
              <a:ext cx="111" cy="211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3521" name="Line 108"/>
            <p:cNvSpPr/>
            <p:nvPr/>
          </p:nvSpPr>
          <p:spPr>
            <a:xfrm flipV="1">
              <a:off x="941" y="939"/>
              <a:ext cx="178" cy="2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3522" name="Line 109"/>
            <p:cNvSpPr/>
            <p:nvPr/>
          </p:nvSpPr>
          <p:spPr>
            <a:xfrm>
              <a:off x="1119" y="607"/>
              <a:ext cx="122" cy="200"/>
            </a:xfrm>
            <a:prstGeom prst="line">
              <a:avLst/>
            </a:prstGeom>
            <a:ln w="47625" cap="rnd" cmpd="sng">
              <a:solidFill>
                <a:srgbClr val="33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3523" name="Oval 110"/>
            <p:cNvSpPr/>
            <p:nvPr/>
          </p:nvSpPr>
          <p:spPr>
            <a:xfrm>
              <a:off x="530" y="0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24" name="Oval 111"/>
            <p:cNvSpPr/>
            <p:nvPr/>
          </p:nvSpPr>
          <p:spPr>
            <a:xfrm>
              <a:off x="171" y="366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25" name="Oval 112"/>
            <p:cNvSpPr/>
            <p:nvPr/>
          </p:nvSpPr>
          <p:spPr>
            <a:xfrm>
              <a:off x="0" y="795"/>
              <a:ext cx="249" cy="250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26" name="Oval 113"/>
            <p:cNvSpPr/>
            <p:nvPr/>
          </p:nvSpPr>
          <p:spPr>
            <a:xfrm>
              <a:off x="362" y="795"/>
              <a:ext cx="249" cy="250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V5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27" name="Oval 114"/>
            <p:cNvSpPr/>
            <p:nvPr/>
          </p:nvSpPr>
          <p:spPr>
            <a:xfrm>
              <a:off x="925" y="366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28" name="Oval 115"/>
            <p:cNvSpPr/>
            <p:nvPr/>
          </p:nvSpPr>
          <p:spPr>
            <a:xfrm>
              <a:off x="1121" y="795"/>
              <a:ext cx="249" cy="250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V7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29" name="Oval 116"/>
            <p:cNvSpPr/>
            <p:nvPr/>
          </p:nvSpPr>
          <p:spPr>
            <a:xfrm>
              <a:off x="728" y="795"/>
              <a:ext cx="249" cy="250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V6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30" name="Oval 117"/>
            <p:cNvSpPr/>
            <p:nvPr/>
          </p:nvSpPr>
          <p:spPr>
            <a:xfrm>
              <a:off x="178" y="1203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V8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323850" y="1241425"/>
            <a:ext cx="3960813" cy="2763838"/>
            <a:chOff x="0" y="0"/>
            <a:chExt cx="1575" cy="1343"/>
          </a:xfrm>
        </p:grpSpPr>
        <p:sp>
          <p:nvSpPr>
            <p:cNvPr id="63496" name="Line 9"/>
            <p:cNvSpPr/>
            <p:nvPr/>
          </p:nvSpPr>
          <p:spPr>
            <a:xfrm flipH="1">
              <a:off x="999" y="434"/>
              <a:ext cx="240" cy="383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497" name="Line 10"/>
            <p:cNvSpPr/>
            <p:nvPr/>
          </p:nvSpPr>
          <p:spPr>
            <a:xfrm flipH="1">
              <a:off x="711" y="818"/>
              <a:ext cx="288" cy="384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498" name="Oval 11"/>
            <p:cNvSpPr/>
            <p:nvPr/>
          </p:nvSpPr>
          <p:spPr>
            <a:xfrm>
              <a:off x="884" y="699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V6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499" name="Line 12"/>
            <p:cNvSpPr/>
            <p:nvPr/>
          </p:nvSpPr>
          <p:spPr>
            <a:xfrm flipH="1">
              <a:off x="327" y="50"/>
              <a:ext cx="480" cy="384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00" name="Line 13"/>
            <p:cNvSpPr/>
            <p:nvPr/>
          </p:nvSpPr>
          <p:spPr>
            <a:xfrm>
              <a:off x="807" y="98"/>
              <a:ext cx="432" cy="336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01" name="Line 14"/>
            <p:cNvSpPr/>
            <p:nvPr/>
          </p:nvSpPr>
          <p:spPr>
            <a:xfrm flipH="1">
              <a:off x="135" y="434"/>
              <a:ext cx="240" cy="336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02" name="Line 15"/>
            <p:cNvSpPr/>
            <p:nvPr/>
          </p:nvSpPr>
          <p:spPr>
            <a:xfrm>
              <a:off x="327" y="434"/>
              <a:ext cx="240" cy="336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03" name="Line 16"/>
            <p:cNvSpPr/>
            <p:nvPr/>
          </p:nvSpPr>
          <p:spPr>
            <a:xfrm>
              <a:off x="1239" y="434"/>
              <a:ext cx="240" cy="432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04" name="Line 17"/>
            <p:cNvSpPr/>
            <p:nvPr/>
          </p:nvSpPr>
          <p:spPr>
            <a:xfrm>
              <a:off x="567" y="818"/>
              <a:ext cx="96" cy="384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05" name="Line 18"/>
            <p:cNvSpPr/>
            <p:nvPr/>
          </p:nvSpPr>
          <p:spPr>
            <a:xfrm>
              <a:off x="135" y="866"/>
              <a:ext cx="528" cy="383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06" name="Line 19"/>
            <p:cNvSpPr/>
            <p:nvPr/>
          </p:nvSpPr>
          <p:spPr>
            <a:xfrm flipH="1">
              <a:off x="711" y="818"/>
              <a:ext cx="768" cy="432"/>
            </a:xfrm>
            <a:prstGeom prst="line">
              <a:avLst/>
            </a:prstGeom>
            <a:ln w="38100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07" name="Oval 20"/>
            <p:cNvSpPr/>
            <p:nvPr/>
          </p:nvSpPr>
          <p:spPr>
            <a:xfrm>
              <a:off x="654" y="0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08" name="Oval 21"/>
            <p:cNvSpPr/>
            <p:nvPr/>
          </p:nvSpPr>
          <p:spPr>
            <a:xfrm>
              <a:off x="231" y="318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09" name="Oval 22"/>
            <p:cNvSpPr/>
            <p:nvPr/>
          </p:nvSpPr>
          <p:spPr>
            <a:xfrm>
              <a:off x="0" y="699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10" name="Oval 23"/>
            <p:cNvSpPr/>
            <p:nvPr/>
          </p:nvSpPr>
          <p:spPr>
            <a:xfrm>
              <a:off x="442" y="699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V5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11" name="Oval 24"/>
            <p:cNvSpPr/>
            <p:nvPr/>
          </p:nvSpPr>
          <p:spPr>
            <a:xfrm>
              <a:off x="1095" y="318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12" name="Oval 25"/>
            <p:cNvSpPr/>
            <p:nvPr/>
          </p:nvSpPr>
          <p:spPr>
            <a:xfrm>
              <a:off x="1326" y="699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V7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3513" name="Oval 26"/>
            <p:cNvSpPr/>
            <p:nvPr/>
          </p:nvSpPr>
          <p:spPr>
            <a:xfrm>
              <a:off x="579" y="1094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V8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nimBg="1"/>
      <p:bldP spid="6349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广度优先搜索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451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algn="just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基本实现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访问顶点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，将其访问标志置为已被访问，即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visited[v]=1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接着依次访问与顶点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有边相连的所有顶点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…,w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</a:t>
            </a:r>
            <a:endParaRPr lang="en-US" altLang="zh-CN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4400" lvl="1" indent="-457200" algn="just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然后再按顺序访问与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,w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,…,w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有边相连又未曾访问过的顶点；依此类推，直到图中所有顶点都被访问完为止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 algn="just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：为实现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，需保存在步骤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中访问的顶点，而且访问这些顶点邻接点的顺序为：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先保存的顶点，其邻接点先被访问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需设置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队列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保存已访问的顶点，控制遍历顶点的顺序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广度优先搜索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553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void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BFS</a:t>
            </a:r>
            <a:r>
              <a:rPr lang="en-US" altLang="zh-CN" b="1" dirty="0">
                <a:latin typeface="Times New Roman" panose="02020603050405020304" pitchFamily="18" charset="0"/>
              </a:rPr>
              <a:t>(Graph G, int v){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</a:t>
            </a:r>
            <a:r>
              <a:rPr lang="en-US" altLang="zh-CN" b="1" dirty="0">
                <a:latin typeface="Times New Roman" panose="02020603050405020304" pitchFamily="18" charset="0"/>
              </a:rPr>
              <a:t>cout&lt;&lt;v;</a:t>
            </a:r>
            <a:r>
              <a:rPr lang="en-US" altLang="zh-CN" b="1" dirty="0">
                <a:latin typeface="Times New Roman" panose="02020603050405020304" pitchFamily="18" charset="0"/>
              </a:rPr>
              <a:t>  visited[v]=True;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</a:t>
            </a:r>
            <a:r>
              <a:rPr lang="en-US" altLang="zh-CN" b="1" dirty="0">
                <a:latin typeface="Times New Roman" panose="02020603050405020304" pitchFamily="18" charset="0"/>
              </a:rPr>
              <a:t>InitQueue(Q);</a:t>
            </a:r>
            <a:r>
              <a:rPr lang="zh-CN" altLang="en-US" b="1" dirty="0">
                <a:latin typeface="Times New Roman" panose="02020603050405020304" pitchFamily="18" charset="0"/>
              </a:rPr>
              <a:t>　</a:t>
            </a:r>
            <a:endParaRPr lang="zh-CN" altLang="en-US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   EnQueue(Q,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en-US" altLang="zh-CN" b="1" dirty="0">
                <a:latin typeface="Times New Roman" panose="02020603050405020304" pitchFamily="18" charset="0"/>
              </a:rPr>
              <a:t>);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</a:t>
            </a:r>
            <a:r>
              <a:rPr lang="en-US" altLang="zh-CN" b="1" dirty="0">
                <a:solidFill>
                  <a:srgbClr val="008000"/>
                </a:solidFill>
                <a:latin typeface="Times New Roman" panose="02020603050405020304" pitchFamily="18" charset="0"/>
              </a:rPr>
              <a:t>while(!QueueEmpty(Q)){</a:t>
            </a:r>
            <a:endParaRPr lang="en-US" altLang="zh-CN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　</a:t>
            </a:r>
            <a:r>
              <a:rPr lang="en-US" altLang="zh-CN" b="1" dirty="0">
                <a:latin typeface="Times New Roman" panose="02020603050405020304" pitchFamily="18" charset="0"/>
              </a:rPr>
              <a:t>DeQueue(Q,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lang="en-US" altLang="zh-CN" b="1" dirty="0">
                <a:latin typeface="Times New Roman" panose="02020603050405020304" pitchFamily="18" charset="0"/>
              </a:rPr>
              <a:t>);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　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for (w=FisrtAdjVex(G,u); w&gt;=0; w=NextAdjVex(G,u,w))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　　　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if(!visited[w]){ 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	    </a:t>
            </a: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cout&lt;&lt;w;  visited[w]=True;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1" indent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EnQueue(Q,w); 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	}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b="1" dirty="0">
                <a:solidFill>
                  <a:srgbClr val="008000"/>
                </a:solidFill>
                <a:latin typeface="Times New Roman" panose="02020603050405020304" pitchFamily="18" charset="0"/>
              </a:rPr>
              <a:t>}</a:t>
            </a:r>
            <a:endParaRPr lang="en-US" altLang="zh-CN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algn="just">
              <a:lnSpc>
                <a:spcPct val="110000"/>
              </a:lnSpc>
              <a:spcBef>
                <a:spcPct val="1500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完全图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spcBef>
                <a:spcPct val="15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无向完全图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无向图任意两顶点都有一条直接边相连接。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spcBef>
                <a:spcPct val="15000"/>
              </a:spcBef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有向完全图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有向图中任意两顶点之间都有方向互为相反的两条弧相连接。 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10000"/>
              </a:lnSpc>
              <a:spcBef>
                <a:spcPct val="15000"/>
              </a:spcBef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边(弧)数很少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(e&lt;nlog</a:t>
            </a:r>
            <a:r>
              <a:rPr lang="en-US" altLang="zh-CN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的图为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稀疏图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，反之称为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稠密图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 　　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765993" y="3719195"/>
            <a:ext cx="2070100" cy="1533525"/>
            <a:chOff x="0" y="0"/>
            <a:chExt cx="2070100" cy="1533525"/>
          </a:xfrm>
        </p:grpSpPr>
        <p:sp>
          <p:nvSpPr>
            <p:cNvPr id="9228" name="Line 36"/>
            <p:cNvSpPr/>
            <p:nvPr/>
          </p:nvSpPr>
          <p:spPr>
            <a:xfrm>
              <a:off x="449262" y="1433512"/>
              <a:ext cx="1143000" cy="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29" name="Line 37"/>
            <p:cNvSpPr/>
            <p:nvPr/>
          </p:nvSpPr>
          <p:spPr>
            <a:xfrm>
              <a:off x="468312" y="1295400"/>
              <a:ext cx="1143000" cy="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triangle" w="lg" len="med"/>
              <a:tailEnd type="none" w="med" len="med"/>
            </a:ln>
          </p:spPr>
        </p:sp>
        <p:sp>
          <p:nvSpPr>
            <p:cNvPr id="9230" name="Line 66"/>
            <p:cNvSpPr/>
            <p:nvPr/>
          </p:nvSpPr>
          <p:spPr>
            <a:xfrm rot="3600000" flipH="1">
              <a:off x="1018381" y="694531"/>
              <a:ext cx="788988" cy="120650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31" name="Line 67"/>
            <p:cNvSpPr/>
            <p:nvPr/>
          </p:nvSpPr>
          <p:spPr>
            <a:xfrm rot="3600000" flipH="1">
              <a:off x="1126331" y="634206"/>
              <a:ext cx="952500" cy="134938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triangle" w="lg" len="med"/>
              <a:tailEnd type="none" w="med" len="med"/>
            </a:ln>
          </p:spPr>
        </p:sp>
        <p:sp>
          <p:nvSpPr>
            <p:cNvPr id="9232" name="Line 69"/>
            <p:cNvSpPr/>
            <p:nvPr/>
          </p:nvSpPr>
          <p:spPr>
            <a:xfrm rot="7200000">
              <a:off x="111904" y="634192"/>
              <a:ext cx="908050" cy="128587"/>
            </a:xfrm>
            <a:prstGeom prst="line">
              <a:avLst/>
            </a:prstGeom>
            <a:ln w="31750" cap="flat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</p:spPr>
        </p:sp>
        <p:sp>
          <p:nvSpPr>
            <p:cNvPr id="9233" name="Line 70"/>
            <p:cNvSpPr/>
            <p:nvPr/>
          </p:nvSpPr>
          <p:spPr>
            <a:xfrm rot="7200000">
              <a:off x="243681" y="734219"/>
              <a:ext cx="831850" cy="9366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9234" name="Oval 61"/>
            <p:cNvSpPr/>
            <p:nvPr/>
          </p:nvSpPr>
          <p:spPr>
            <a:xfrm>
              <a:off x="1611312" y="1066800"/>
              <a:ext cx="458788" cy="466725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235" name="Oval 62"/>
            <p:cNvSpPr/>
            <p:nvPr/>
          </p:nvSpPr>
          <p:spPr>
            <a:xfrm>
              <a:off x="0" y="1066800"/>
              <a:ext cx="468312" cy="466725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236" name="Oval 63"/>
            <p:cNvSpPr/>
            <p:nvPr/>
          </p:nvSpPr>
          <p:spPr>
            <a:xfrm>
              <a:off x="849312" y="0"/>
              <a:ext cx="468313" cy="466725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81"/>
          <p:cNvGrpSpPr/>
          <p:nvPr/>
        </p:nvGrpSpPr>
        <p:grpSpPr>
          <a:xfrm>
            <a:off x="1748155" y="3762058"/>
            <a:ext cx="2070100" cy="1533525"/>
            <a:chOff x="0" y="0"/>
            <a:chExt cx="1304" cy="966"/>
          </a:xfrm>
        </p:grpSpPr>
        <p:sp>
          <p:nvSpPr>
            <p:cNvPr id="9222" name="Line 71"/>
            <p:cNvSpPr/>
            <p:nvPr/>
          </p:nvSpPr>
          <p:spPr>
            <a:xfrm>
              <a:off x="295" y="853"/>
              <a:ext cx="72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23" name="Line 74"/>
            <p:cNvSpPr/>
            <p:nvPr/>
          </p:nvSpPr>
          <p:spPr>
            <a:xfrm rot="3600000" flipH="1">
              <a:off x="647" y="393"/>
              <a:ext cx="600" cy="85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24" name="Line 75"/>
            <p:cNvSpPr/>
            <p:nvPr/>
          </p:nvSpPr>
          <p:spPr>
            <a:xfrm rot="7200000">
              <a:off x="75" y="417"/>
              <a:ext cx="572" cy="8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25" name="Oval 77"/>
            <p:cNvSpPr/>
            <p:nvPr/>
          </p:nvSpPr>
          <p:spPr>
            <a:xfrm>
              <a:off x="1015" y="672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226" name="Oval 78"/>
            <p:cNvSpPr/>
            <p:nvPr/>
          </p:nvSpPr>
          <p:spPr>
            <a:xfrm>
              <a:off x="0" y="672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227" name="Oval 79"/>
            <p:cNvSpPr/>
            <p:nvPr/>
          </p:nvSpPr>
          <p:spPr>
            <a:xfrm>
              <a:off x="535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979978" name="Rectangle 10"/>
          <p:cNvSpPr>
            <a:spLocks noChangeArrowheads="1"/>
          </p:cNvSpPr>
          <p:nvPr/>
        </p:nvSpPr>
        <p:spPr bwMode="auto">
          <a:xfrm>
            <a:off x="1802448" y="5310505"/>
            <a:ext cx="1867535" cy="4603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-1)/2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条边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79979" name="Rectangle 11"/>
          <p:cNvSpPr>
            <a:spLocks noChangeArrowheads="1"/>
          </p:cNvSpPr>
          <p:nvPr/>
        </p:nvSpPr>
        <p:spPr bwMode="auto">
          <a:xfrm>
            <a:off x="5125085" y="5308918"/>
            <a:ext cx="16700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-1)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条边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charRg st="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charRg st="4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charRg st="54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219">
                                            <p:txEl>
                                              <p:charRg st="54" end="1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charRg st="109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219">
                                            <p:txEl>
                                              <p:charRg st="109" end="1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7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7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8" grpId="0" animBg="1"/>
      <p:bldP spid="979979" grpId="0" animBg="1"/>
      <p:bldP spid="979978" grpId="1" animBg="1"/>
      <p:bldP spid="979979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广度优先搜索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656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void 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BFS_AM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FF0909"/>
                </a:solidFill>
                <a:latin typeface="Times New Roman" panose="02020603050405020304" pitchFamily="18" charset="0"/>
              </a:rPr>
              <a:t>AMGraph</a:t>
            </a:r>
            <a:r>
              <a:rPr lang="en-US" altLang="zh-CN" b="1" dirty="0">
                <a:latin typeface="Times New Roman" panose="02020603050405020304" pitchFamily="18" charset="0"/>
              </a:rPr>
              <a:t> G, int  v) { </a:t>
            </a:r>
            <a:r>
              <a:rPr lang="en-US" altLang="zh-CN" dirty="0">
                <a:latin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</a:rPr>
              <a:t>从顶点</a:t>
            </a:r>
            <a:r>
              <a:rPr lang="en-US" altLang="zh-CN" dirty="0"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</a:rPr>
              <a:t>遍历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</a:rPr>
              <a:t>邻接矩阵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int  Queue[G.vexnum];	</a:t>
            </a:r>
            <a:r>
              <a:rPr lang="en-US" altLang="zh-CN" dirty="0">
                <a:latin typeface="Times New Roman" panose="02020603050405020304" pitchFamily="18" charset="0"/>
              </a:rPr>
              <a:t>//Q</a:t>
            </a:r>
            <a:r>
              <a:rPr lang="zh-CN" altLang="en-US" dirty="0">
                <a:latin typeface="Times New Roman" panose="02020603050405020304" pitchFamily="18" charset="0"/>
              </a:rPr>
              <a:t>为队列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int  front=rear=0;	    	</a:t>
            </a:r>
            <a:r>
              <a:rPr lang="en-US" altLang="zh-CN" dirty="0">
                <a:latin typeface="Times New Roman" panose="02020603050405020304" pitchFamily="18" charset="0"/>
              </a:rPr>
              <a:t>//f,r</a:t>
            </a:r>
            <a:r>
              <a:rPr lang="zh-CN" altLang="en-US" dirty="0">
                <a:latin typeface="Times New Roman" panose="02020603050405020304" pitchFamily="18" charset="0"/>
              </a:rPr>
              <a:t>分别指示队列头，尾位置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</a:t>
            </a: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cout&lt;&lt;v;  visited[v]=True;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Queue[rear]=v ; rear++;       	</a:t>
            </a:r>
            <a:r>
              <a:rPr lang="en-US" altLang="zh-CN" dirty="0">
                <a:latin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</a:rPr>
              <a:t>入队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while(front&lt;rear){		</a:t>
            </a:r>
            <a:r>
              <a:rPr lang="en-US" altLang="zh-CN" dirty="0">
                <a:solidFill>
                  <a:srgbClr val="FF0909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dirty="0">
                <a:solidFill>
                  <a:srgbClr val="FF0909"/>
                </a:solidFill>
                <a:latin typeface="Times New Roman" panose="02020603050405020304" pitchFamily="18" charset="0"/>
              </a:rPr>
              <a:t>队不空</a:t>
            </a:r>
            <a:endParaRPr lang="en-US" altLang="zh-CN" dirty="0">
              <a:solidFill>
                <a:srgbClr val="FF0909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i=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Queue</a:t>
            </a:r>
            <a:r>
              <a:rPr lang="en-US" altLang="zh-CN" b="1" dirty="0">
                <a:latin typeface="Times New Roman" panose="02020603050405020304" pitchFamily="18" charset="0"/>
              </a:rPr>
              <a:t>[front] ; front++;   	</a:t>
            </a:r>
            <a:r>
              <a:rPr lang="en-US" altLang="zh-CN" dirty="0">
                <a:latin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</a:rPr>
              <a:t>出队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for(j=0; j&lt;0G.vexnum; j++){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		      if ((G.arcs[i][j]==1) &amp;&amp; (visited[j]==False)) {</a:t>
            </a:r>
            <a:endParaRPr lang="en-US" altLang="zh-CN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lvl="2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		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cout&lt;&lt;j;  visited[j]=True;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endParaRPr lang="en-US" altLang="zh-CN" b="1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		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	Queue[rear]=j;  rear++;	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入队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2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      }</a:t>
            </a:r>
            <a:endParaRPr lang="en-US" altLang="zh-CN" b="1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lvl="2"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}</a:t>
            </a: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  </a:t>
            </a:r>
            <a:endParaRPr lang="en-US" altLang="zh-CN" b="1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}  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广度优先搜索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7587" name="Rectangle 3"/>
          <p:cNvSpPr>
            <a:spLocks noGrp="1"/>
          </p:cNvSpPr>
          <p:nvPr>
            <p:ph type="body" idx="4294967295"/>
          </p:nvPr>
        </p:nvSpPr>
        <p:spPr>
          <a:xfrm>
            <a:off x="34925" y="1125538"/>
            <a:ext cx="9217025" cy="5472112"/>
          </a:xfrm>
        </p:spPr>
        <p:txBody>
          <a:bodyPr vert="horz" wrap="square" lIns="91440" tIns="45720" rIns="91440" bIns="45720" anchor="t" anchorCtr="0"/>
          <a:p>
            <a:pPr marL="0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void 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BFS_AL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ALGraph </a:t>
            </a:r>
            <a:r>
              <a:rPr lang="en-US" altLang="zh-CN" b="1" dirty="0">
                <a:latin typeface="Times New Roman" panose="02020603050405020304" pitchFamily="18" charset="0"/>
              </a:rPr>
              <a:t>G, int v) {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//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从顶点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v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遍历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邻接表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indent="0" algn="just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 int  Queue[G.vexnum];	  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//Q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为队列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	 int  front=rear=0;	  </a:t>
            </a: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//f,r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分别指示队列头，尾位置</a:t>
            </a:r>
            <a:endParaRPr lang="zh-CN" altLang="en-US" dirty="0">
              <a:latin typeface="Times New Roman" panose="02020603050405020304" pitchFamily="18" charset="0"/>
              <a:sym typeface="+mn-ea"/>
            </a:endParaRPr>
          </a:p>
          <a:p>
            <a:pPr marL="457200" lvl="1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cout&lt;&lt;v;  visited[v]=True;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1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Queue[rear]=v; rear++; 		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入队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457200" lvl="1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</a:rPr>
              <a:t>while(</a:t>
            </a: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front&lt;rear</a:t>
            </a: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</a:rPr>
              <a:t>) {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2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000000"/>
                </a:solidFill>
                <a:ea typeface="黑体" panose="02010609060101010101" pitchFamily="49" charset="-122"/>
              </a:rPr>
              <a:t>i=Queue[front];  front++;</a:t>
            </a:r>
            <a:r>
              <a:rPr lang="en-US" altLang="zh-CN" b="1" dirty="0">
                <a:ea typeface="黑体" panose="02010609060101010101" pitchFamily="49" charset="-122"/>
              </a:rPr>
              <a:t> 	</a:t>
            </a:r>
            <a:r>
              <a:rPr lang="en-US" altLang="zh-CN" dirty="0">
                <a:ea typeface="黑体" panose="02010609060101010101" pitchFamily="49" charset="-122"/>
              </a:rPr>
              <a:t>//</a:t>
            </a:r>
            <a:r>
              <a:rPr lang="zh-CN" altLang="en-US" dirty="0">
                <a:ea typeface="黑体" panose="02010609060101010101" pitchFamily="49" charset="-122"/>
              </a:rPr>
              <a:t>出队</a:t>
            </a:r>
            <a:r>
              <a:rPr lang="zh-CN" altLang="en-US" b="1" dirty="0">
                <a:ea typeface="黑体" panose="02010609060101010101" pitchFamily="49" charset="-122"/>
              </a:rPr>
              <a:t> </a:t>
            </a:r>
            <a:endParaRPr lang="zh-CN" altLang="en-US" b="1" dirty="0">
              <a:ea typeface="黑体" panose="02010609060101010101" pitchFamily="49" charset="-122"/>
            </a:endParaRPr>
          </a:p>
          <a:p>
            <a:pPr marL="914400" lvl="2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p=G.vertices[i].firstarc; w=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p-&gt;adjvex;</a:t>
            </a:r>
            <a:endParaRPr lang="en-US" altLang="zh-CN" b="1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marL="914400" lvl="2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while(p){</a:t>
            </a:r>
            <a:endParaRPr lang="en-US" altLang="zh-CN" b="1" dirty="0">
              <a:solidFill>
                <a:srgbClr val="0000FF"/>
              </a:solidFill>
              <a:ea typeface="黑体" panose="02010609060101010101" pitchFamily="49" charset="-122"/>
            </a:endParaRPr>
          </a:p>
          <a:p>
            <a:pPr marL="1371600" lvl="3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if (visited[w]==False){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lvl="1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		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sym typeface="+mn-ea"/>
              </a:rPr>
              <a:t>cout&lt;&lt;v;  visited[w]=True;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1371600" lvl="3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 Queue[rear]=w; rear++; 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//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入队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1371600" lvl="3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}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1371600" lvl="3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p=p-&gt;nextarc;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914400" lvl="2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rgbClr val="0000FF"/>
                </a:solidFill>
                <a:ea typeface="黑体" panose="02010609060101010101" pitchFamily="49" charset="-122"/>
              </a:rPr>
              <a:t>}</a:t>
            </a:r>
            <a:endParaRPr lang="en-US" altLang="zh-CN" b="1" dirty="0">
              <a:ea typeface="黑体" panose="02010609060101010101" pitchFamily="49" charset="-122"/>
            </a:endParaRPr>
          </a:p>
          <a:p>
            <a:pPr marL="457200" lvl="1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  <a:ea typeface="黑体" panose="02010609060101010101" pitchFamily="49" charset="-122"/>
              </a:rPr>
              <a:t>} </a:t>
            </a:r>
            <a:endParaRPr lang="en-US" altLang="zh-CN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marL="0" indent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广度优先搜索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algn="just"/>
            <a:r>
              <a:rPr lang="en-US" altLang="zh-CN" dirty="0">
                <a:latin typeface="Times New Roman" panose="02020603050405020304" pitchFamily="18" charset="0"/>
              </a:rPr>
              <a:t>BFS</a:t>
            </a:r>
            <a:r>
              <a:rPr lang="zh-CN" altLang="en-US" dirty="0">
                <a:latin typeface="Times New Roman" panose="02020603050405020304" pitchFamily="18" charset="0"/>
              </a:rPr>
              <a:t>复杂度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 algn="just"/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遍历的实质上是通过边找临接顶点的过程，与</a:t>
            </a:r>
            <a:r>
              <a:rPr lang="en-US" altLang="zh-CN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DFS</a:t>
            </a:r>
            <a:r>
              <a:rPr lang="zh-CN" altLang="en-US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一致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其耗费的时间则取决于所采用的存储结构。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 algn="just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用邻接矩阵表示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个顶点数的图存储结构时，查找每个顶点的邻接点所需时间为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O(n</a:t>
            </a:r>
            <a:r>
              <a:rPr lang="en-US" altLang="zh-CN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 algn="just"/>
            <a:r>
              <a:rPr lang="zh-CN" altLang="en-US" dirty="0">
                <a:ea typeface="黑体" panose="02010609060101010101" pitchFamily="49" charset="-122"/>
              </a:rPr>
              <a:t>用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邻接表作图的存储结构时，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为边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弧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的数，找邻接点所需时间为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O(e)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。时间复杂度为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O(n+e)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。 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/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6144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charRg st="13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61443">
                                            <p:txEl>
                                              <p:charRg st="13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charRg st="115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61443">
                                            <p:txEl>
                                              <p:charRg st="115" end="1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charRg st="158" end="2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61443">
                                            <p:txEl>
                                              <p:charRg st="158" end="2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6.5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图的遍历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广度优先搜索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8611" name="Group 87"/>
          <p:cNvGrpSpPr/>
          <p:nvPr/>
        </p:nvGrpSpPr>
        <p:grpSpPr>
          <a:xfrm>
            <a:off x="755650" y="4076700"/>
            <a:ext cx="2159000" cy="2078038"/>
            <a:chOff x="0" y="0"/>
            <a:chExt cx="1305" cy="1218"/>
          </a:xfrm>
        </p:grpSpPr>
        <p:sp>
          <p:nvSpPr>
            <p:cNvPr id="68704" name="Line 88"/>
            <p:cNvSpPr/>
            <p:nvPr/>
          </p:nvSpPr>
          <p:spPr>
            <a:xfrm flipH="1">
              <a:off x="144" y="105"/>
              <a:ext cx="528" cy="528"/>
            </a:xfrm>
            <a:prstGeom prst="line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705" name="Line 89"/>
            <p:cNvSpPr/>
            <p:nvPr/>
          </p:nvSpPr>
          <p:spPr>
            <a:xfrm>
              <a:off x="649" y="172"/>
              <a:ext cx="10" cy="509"/>
            </a:xfrm>
            <a:prstGeom prst="line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706" name="Line 90"/>
            <p:cNvSpPr/>
            <p:nvPr/>
          </p:nvSpPr>
          <p:spPr>
            <a:xfrm>
              <a:off x="649" y="638"/>
              <a:ext cx="10" cy="427"/>
            </a:xfrm>
            <a:prstGeom prst="line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707" name="Line 91"/>
            <p:cNvSpPr/>
            <p:nvPr/>
          </p:nvSpPr>
          <p:spPr>
            <a:xfrm>
              <a:off x="672" y="153"/>
              <a:ext cx="530" cy="480"/>
            </a:xfrm>
            <a:prstGeom prst="line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708" name="Line 92"/>
            <p:cNvSpPr/>
            <p:nvPr/>
          </p:nvSpPr>
          <p:spPr>
            <a:xfrm>
              <a:off x="144" y="633"/>
              <a:ext cx="528" cy="480"/>
            </a:xfrm>
            <a:prstGeom prst="line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709" name="Line 93"/>
            <p:cNvSpPr/>
            <p:nvPr/>
          </p:nvSpPr>
          <p:spPr>
            <a:xfrm flipH="1">
              <a:off x="672" y="633"/>
              <a:ext cx="530" cy="455"/>
            </a:xfrm>
            <a:prstGeom prst="line">
              <a:avLst/>
            </a:prstGeom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710" name="Oval 94"/>
            <p:cNvSpPr/>
            <p:nvPr/>
          </p:nvSpPr>
          <p:spPr>
            <a:xfrm>
              <a:off x="0" y="489"/>
              <a:ext cx="249" cy="248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8711" name="Oval 95"/>
            <p:cNvSpPr/>
            <p:nvPr/>
          </p:nvSpPr>
          <p:spPr>
            <a:xfrm>
              <a:off x="528" y="489"/>
              <a:ext cx="249" cy="248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8712" name="Oval 96"/>
            <p:cNvSpPr/>
            <p:nvPr/>
          </p:nvSpPr>
          <p:spPr>
            <a:xfrm>
              <a:off x="528" y="969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V4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8713" name="Oval 97"/>
            <p:cNvSpPr/>
            <p:nvPr/>
          </p:nvSpPr>
          <p:spPr>
            <a:xfrm>
              <a:off x="528" y="0"/>
              <a:ext cx="249" cy="249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V0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68714" name="Oval 98"/>
            <p:cNvSpPr/>
            <p:nvPr/>
          </p:nvSpPr>
          <p:spPr>
            <a:xfrm>
              <a:off x="1056" y="489"/>
              <a:ext cx="249" cy="248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8612" name="组合 1"/>
          <p:cNvGrpSpPr/>
          <p:nvPr/>
        </p:nvGrpSpPr>
        <p:grpSpPr>
          <a:xfrm>
            <a:off x="539750" y="1008063"/>
            <a:ext cx="4291013" cy="2754312"/>
            <a:chOff x="0" y="27195"/>
            <a:chExt cx="5623631" cy="2811255"/>
          </a:xfrm>
        </p:grpSpPr>
        <p:sp>
          <p:nvSpPr>
            <p:cNvPr id="68619" name="Line 112"/>
            <p:cNvSpPr/>
            <p:nvPr/>
          </p:nvSpPr>
          <p:spPr>
            <a:xfrm>
              <a:off x="393590" y="871275"/>
              <a:ext cx="13365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620" name="Line 113"/>
            <p:cNvSpPr/>
            <p:nvPr/>
          </p:nvSpPr>
          <p:spPr>
            <a:xfrm>
              <a:off x="393590" y="1342648"/>
              <a:ext cx="13365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621" name="Line 114"/>
            <p:cNvSpPr/>
            <p:nvPr/>
          </p:nvSpPr>
          <p:spPr>
            <a:xfrm>
              <a:off x="393590" y="1815723"/>
              <a:ext cx="13365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622" name="Line 115"/>
            <p:cNvSpPr/>
            <p:nvPr/>
          </p:nvSpPr>
          <p:spPr>
            <a:xfrm>
              <a:off x="1097131" y="398200"/>
              <a:ext cx="0" cy="240111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623" name="Text Box 116"/>
            <p:cNvSpPr txBox="1"/>
            <p:nvPr/>
          </p:nvSpPr>
          <p:spPr>
            <a:xfrm>
              <a:off x="0" y="416919"/>
              <a:ext cx="311592" cy="398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4" name="Text Box 117"/>
            <p:cNvSpPr txBox="1"/>
            <p:nvPr/>
          </p:nvSpPr>
          <p:spPr>
            <a:xfrm>
              <a:off x="0" y="879783"/>
              <a:ext cx="311592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5" name="Text Box 118"/>
            <p:cNvSpPr txBox="1"/>
            <p:nvPr/>
          </p:nvSpPr>
          <p:spPr>
            <a:xfrm>
              <a:off x="0" y="1344350"/>
              <a:ext cx="311592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6" name="Text Box 119"/>
            <p:cNvSpPr txBox="1"/>
            <p:nvPr/>
          </p:nvSpPr>
          <p:spPr>
            <a:xfrm>
              <a:off x="0" y="1808916"/>
              <a:ext cx="311592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7" name="Text Box 120"/>
            <p:cNvSpPr txBox="1"/>
            <p:nvPr/>
          </p:nvSpPr>
          <p:spPr>
            <a:xfrm>
              <a:off x="551026" y="445848"/>
              <a:ext cx="437869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v0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8" name="Text Box 121"/>
            <p:cNvSpPr txBox="1"/>
            <p:nvPr/>
          </p:nvSpPr>
          <p:spPr>
            <a:xfrm>
              <a:off x="551026" y="1381787"/>
              <a:ext cx="437869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29" name="Text Box 122"/>
            <p:cNvSpPr txBox="1"/>
            <p:nvPr/>
          </p:nvSpPr>
          <p:spPr>
            <a:xfrm>
              <a:off x="557585" y="1849757"/>
              <a:ext cx="437869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30" name="Text Box 123"/>
            <p:cNvSpPr txBox="1"/>
            <p:nvPr/>
          </p:nvSpPr>
          <p:spPr>
            <a:xfrm>
              <a:off x="557585" y="874678"/>
              <a:ext cx="437869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31" name="Text Box 124"/>
            <p:cNvSpPr txBox="1"/>
            <p:nvPr/>
          </p:nvSpPr>
          <p:spPr>
            <a:xfrm>
              <a:off x="193031" y="27196"/>
              <a:ext cx="750418" cy="345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data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32" name="Text Box 125"/>
            <p:cNvSpPr txBox="1"/>
            <p:nvPr/>
          </p:nvSpPr>
          <p:spPr>
            <a:xfrm>
              <a:off x="794975" y="27196"/>
              <a:ext cx="1092182" cy="345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firstarc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8633" name="Group 126"/>
            <p:cNvGrpSpPr/>
            <p:nvPr/>
          </p:nvGrpSpPr>
          <p:grpSpPr>
            <a:xfrm>
              <a:off x="2002388" y="1414120"/>
              <a:ext cx="1054492" cy="415217"/>
              <a:chOff x="0" y="0"/>
              <a:chExt cx="643" cy="244"/>
            </a:xfrm>
          </p:grpSpPr>
          <p:sp>
            <p:nvSpPr>
              <p:cNvPr id="68702" name="Rectangle 127"/>
              <p:cNvSpPr/>
              <p:nvPr/>
            </p:nvSpPr>
            <p:spPr>
              <a:xfrm>
                <a:off x="0" y="1"/>
                <a:ext cx="643" cy="239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703" name="Line 128"/>
              <p:cNvSpPr/>
              <p:nvPr/>
            </p:nvSpPr>
            <p:spPr>
              <a:xfrm>
                <a:off x="322" y="0"/>
                <a:ext cx="0" cy="24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68634" name="Group 129"/>
            <p:cNvGrpSpPr/>
            <p:nvPr/>
          </p:nvGrpSpPr>
          <p:grpSpPr>
            <a:xfrm>
              <a:off x="2002388" y="1914422"/>
              <a:ext cx="1054492" cy="415217"/>
              <a:chOff x="0" y="0"/>
              <a:chExt cx="643" cy="244"/>
            </a:xfrm>
          </p:grpSpPr>
          <p:sp>
            <p:nvSpPr>
              <p:cNvPr id="68700" name="Rectangle 130"/>
              <p:cNvSpPr/>
              <p:nvPr/>
            </p:nvSpPr>
            <p:spPr>
              <a:xfrm>
                <a:off x="0" y="1"/>
                <a:ext cx="643" cy="238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4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701" name="Line 131"/>
              <p:cNvSpPr/>
              <p:nvPr/>
            </p:nvSpPr>
            <p:spPr>
              <a:xfrm>
                <a:off x="322" y="0"/>
                <a:ext cx="0" cy="24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68635" name="Group 132"/>
            <p:cNvGrpSpPr/>
            <p:nvPr/>
          </p:nvGrpSpPr>
          <p:grpSpPr>
            <a:xfrm>
              <a:off x="1417191" y="399902"/>
              <a:ext cx="1643237" cy="415217"/>
              <a:chOff x="0" y="0"/>
              <a:chExt cx="1002" cy="244"/>
            </a:xfrm>
          </p:grpSpPr>
          <p:grpSp>
            <p:nvGrpSpPr>
              <p:cNvPr id="68696" name="Group 133"/>
              <p:cNvGrpSpPr/>
              <p:nvPr/>
            </p:nvGrpSpPr>
            <p:grpSpPr>
              <a:xfrm>
                <a:off x="359" y="0"/>
                <a:ext cx="643" cy="244"/>
                <a:chOff x="0" y="0"/>
                <a:chExt cx="643" cy="244"/>
              </a:xfrm>
            </p:grpSpPr>
            <p:sp>
              <p:nvSpPr>
                <p:cNvPr id="68698" name="Rectangle 134"/>
                <p:cNvSpPr/>
                <p:nvPr/>
              </p:nvSpPr>
              <p:spPr>
                <a:xfrm>
                  <a:off x="0" y="1"/>
                  <a:ext cx="643" cy="23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3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699" name="Line 135"/>
                <p:cNvSpPr/>
                <p:nvPr/>
              </p:nvSpPr>
              <p:spPr>
                <a:xfrm>
                  <a:off x="322" y="0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8697" name="Line 136"/>
              <p:cNvSpPr/>
              <p:nvPr/>
            </p:nvSpPr>
            <p:spPr>
              <a:xfrm>
                <a:off x="0" y="134"/>
                <a:ext cx="35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68636" name="Group 138"/>
            <p:cNvGrpSpPr/>
            <p:nvPr/>
          </p:nvGrpSpPr>
          <p:grpSpPr>
            <a:xfrm>
              <a:off x="3312759" y="398200"/>
              <a:ext cx="1054492" cy="415217"/>
              <a:chOff x="0" y="0"/>
              <a:chExt cx="643" cy="244"/>
            </a:xfrm>
          </p:grpSpPr>
          <p:sp>
            <p:nvSpPr>
              <p:cNvPr id="68694" name="Rectangle 139"/>
              <p:cNvSpPr/>
              <p:nvPr/>
            </p:nvSpPr>
            <p:spPr>
              <a:xfrm>
                <a:off x="0" y="1"/>
                <a:ext cx="643" cy="239"/>
              </a:xfrm>
              <a:prstGeom prst="rect">
                <a:avLst/>
              </a:prstGeom>
              <a:noFill/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2</a:t>
                </a:r>
                <a:endPara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695" name="Line 140"/>
              <p:cNvSpPr/>
              <p:nvPr/>
            </p:nvSpPr>
            <p:spPr>
              <a:xfrm>
                <a:off x="322" y="0"/>
                <a:ext cx="0" cy="24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8637" name="Line 142"/>
            <p:cNvSpPr/>
            <p:nvPr/>
          </p:nvSpPr>
          <p:spPr>
            <a:xfrm>
              <a:off x="1467762" y="1589396"/>
              <a:ext cx="5641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8638" name="Line 143"/>
            <p:cNvSpPr/>
            <p:nvPr/>
          </p:nvSpPr>
          <p:spPr>
            <a:xfrm>
              <a:off x="1467762" y="2156065"/>
              <a:ext cx="52806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8639" name="Text Box 144"/>
            <p:cNvSpPr txBox="1"/>
            <p:nvPr/>
          </p:nvSpPr>
          <p:spPr>
            <a:xfrm>
              <a:off x="5167723" y="425728"/>
              <a:ext cx="331271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^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40" name="Text Box 145"/>
            <p:cNvSpPr txBox="1"/>
            <p:nvPr/>
          </p:nvSpPr>
          <p:spPr>
            <a:xfrm>
              <a:off x="3924463" y="1410716"/>
              <a:ext cx="331271" cy="398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^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41" name="Text Box 146"/>
            <p:cNvSpPr txBox="1"/>
            <p:nvPr/>
          </p:nvSpPr>
          <p:spPr>
            <a:xfrm>
              <a:off x="3958902" y="1941650"/>
              <a:ext cx="332911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^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42" name="Text Box 147"/>
            <p:cNvSpPr txBox="1"/>
            <p:nvPr/>
          </p:nvSpPr>
          <p:spPr>
            <a:xfrm>
              <a:off x="1792786" y="27196"/>
              <a:ext cx="1004616" cy="345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adjvex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43" name="Text Box 148"/>
            <p:cNvSpPr txBox="1"/>
            <p:nvPr/>
          </p:nvSpPr>
          <p:spPr>
            <a:xfrm>
              <a:off x="2642124" y="27195"/>
              <a:ext cx="1104787" cy="345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nextarc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44" name="Line 149"/>
            <p:cNvSpPr/>
            <p:nvPr/>
          </p:nvSpPr>
          <p:spPr>
            <a:xfrm>
              <a:off x="396069" y="2314324"/>
              <a:ext cx="13480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645" name="Text Box 150"/>
            <p:cNvSpPr txBox="1"/>
            <p:nvPr/>
          </p:nvSpPr>
          <p:spPr>
            <a:xfrm>
              <a:off x="11480" y="2368778"/>
              <a:ext cx="309952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8646" name="Text Box 151"/>
            <p:cNvSpPr txBox="1"/>
            <p:nvPr/>
          </p:nvSpPr>
          <p:spPr>
            <a:xfrm>
              <a:off x="554306" y="2372182"/>
              <a:ext cx="437869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8647" name="Group 152"/>
            <p:cNvGrpSpPr/>
            <p:nvPr/>
          </p:nvGrpSpPr>
          <p:grpSpPr>
            <a:xfrm>
              <a:off x="2730574" y="915519"/>
              <a:ext cx="1643237" cy="415217"/>
              <a:chOff x="0" y="0"/>
              <a:chExt cx="1002" cy="244"/>
            </a:xfrm>
          </p:grpSpPr>
          <p:grpSp>
            <p:nvGrpSpPr>
              <p:cNvPr id="68690" name="Group 153"/>
              <p:cNvGrpSpPr/>
              <p:nvPr/>
            </p:nvGrpSpPr>
            <p:grpSpPr>
              <a:xfrm>
                <a:off x="359" y="0"/>
                <a:ext cx="643" cy="244"/>
                <a:chOff x="0" y="0"/>
                <a:chExt cx="643" cy="244"/>
              </a:xfrm>
            </p:grpSpPr>
            <p:sp>
              <p:nvSpPr>
                <p:cNvPr id="68692" name="Rectangle 154"/>
                <p:cNvSpPr/>
                <p:nvPr/>
              </p:nvSpPr>
              <p:spPr>
                <a:xfrm>
                  <a:off x="0" y="1"/>
                  <a:ext cx="643" cy="239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0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693" name="Line 155"/>
                <p:cNvSpPr/>
                <p:nvPr/>
              </p:nvSpPr>
              <p:spPr>
                <a:xfrm>
                  <a:off x="322" y="0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8691" name="Line 156"/>
              <p:cNvSpPr/>
              <p:nvPr/>
            </p:nvSpPr>
            <p:spPr>
              <a:xfrm>
                <a:off x="0" y="134"/>
                <a:ext cx="35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68648" name="Text Box 157"/>
            <p:cNvSpPr txBox="1"/>
            <p:nvPr/>
          </p:nvSpPr>
          <p:spPr>
            <a:xfrm>
              <a:off x="3952342" y="929133"/>
              <a:ext cx="332911" cy="39649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^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8649" name="Group 158"/>
            <p:cNvGrpSpPr/>
            <p:nvPr/>
          </p:nvGrpSpPr>
          <p:grpSpPr>
            <a:xfrm>
              <a:off x="1420203" y="917221"/>
              <a:ext cx="1643237" cy="415217"/>
              <a:chOff x="0" y="0"/>
              <a:chExt cx="1002" cy="244"/>
            </a:xfrm>
          </p:grpSpPr>
          <p:grpSp>
            <p:nvGrpSpPr>
              <p:cNvPr id="68686" name="Group 159"/>
              <p:cNvGrpSpPr/>
              <p:nvPr/>
            </p:nvGrpSpPr>
            <p:grpSpPr>
              <a:xfrm>
                <a:off x="359" y="0"/>
                <a:ext cx="643" cy="244"/>
                <a:chOff x="0" y="0"/>
                <a:chExt cx="643" cy="244"/>
              </a:xfrm>
            </p:grpSpPr>
            <p:sp>
              <p:nvSpPr>
                <p:cNvPr id="68688" name="Rectangle 160"/>
                <p:cNvSpPr/>
                <p:nvPr/>
              </p:nvSpPr>
              <p:spPr>
                <a:xfrm>
                  <a:off x="0" y="1"/>
                  <a:ext cx="643" cy="239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4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689" name="Line 161"/>
                <p:cNvSpPr/>
                <p:nvPr/>
              </p:nvSpPr>
              <p:spPr>
                <a:xfrm>
                  <a:off x="322" y="0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8687" name="Line 162"/>
              <p:cNvSpPr/>
              <p:nvPr/>
            </p:nvSpPr>
            <p:spPr>
              <a:xfrm>
                <a:off x="0" y="134"/>
                <a:ext cx="35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68650" name="Group 163"/>
            <p:cNvGrpSpPr/>
            <p:nvPr/>
          </p:nvGrpSpPr>
          <p:grpSpPr>
            <a:xfrm>
              <a:off x="2720735" y="1395401"/>
              <a:ext cx="1643237" cy="415217"/>
              <a:chOff x="0" y="0"/>
              <a:chExt cx="1002" cy="244"/>
            </a:xfrm>
          </p:grpSpPr>
          <p:grpSp>
            <p:nvGrpSpPr>
              <p:cNvPr id="68682" name="Group 164"/>
              <p:cNvGrpSpPr/>
              <p:nvPr/>
            </p:nvGrpSpPr>
            <p:grpSpPr>
              <a:xfrm>
                <a:off x="359" y="0"/>
                <a:ext cx="643" cy="244"/>
                <a:chOff x="0" y="0"/>
                <a:chExt cx="643" cy="244"/>
              </a:xfrm>
            </p:grpSpPr>
            <p:sp>
              <p:nvSpPr>
                <p:cNvPr id="68684" name="Rectangle 165"/>
                <p:cNvSpPr/>
                <p:nvPr/>
              </p:nvSpPr>
              <p:spPr>
                <a:xfrm>
                  <a:off x="0" y="1"/>
                  <a:ext cx="643" cy="23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0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685" name="Line 166"/>
                <p:cNvSpPr/>
                <p:nvPr/>
              </p:nvSpPr>
              <p:spPr>
                <a:xfrm>
                  <a:off x="322" y="0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8683" name="Line 167"/>
              <p:cNvSpPr/>
              <p:nvPr/>
            </p:nvSpPr>
            <p:spPr>
              <a:xfrm>
                <a:off x="0" y="134"/>
                <a:ext cx="35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68651" name="Group 168"/>
            <p:cNvGrpSpPr/>
            <p:nvPr/>
          </p:nvGrpSpPr>
          <p:grpSpPr>
            <a:xfrm>
              <a:off x="2705975" y="1931439"/>
              <a:ext cx="1643237" cy="415217"/>
              <a:chOff x="0" y="0"/>
              <a:chExt cx="1002" cy="244"/>
            </a:xfrm>
          </p:grpSpPr>
          <p:grpSp>
            <p:nvGrpSpPr>
              <p:cNvPr id="68678" name="Group 169"/>
              <p:cNvGrpSpPr/>
              <p:nvPr/>
            </p:nvGrpSpPr>
            <p:grpSpPr>
              <a:xfrm>
                <a:off x="359" y="0"/>
                <a:ext cx="643" cy="244"/>
                <a:chOff x="0" y="0"/>
                <a:chExt cx="643" cy="244"/>
              </a:xfrm>
            </p:grpSpPr>
            <p:sp>
              <p:nvSpPr>
                <p:cNvPr id="68680" name="Rectangle 170"/>
                <p:cNvSpPr/>
                <p:nvPr/>
              </p:nvSpPr>
              <p:spPr>
                <a:xfrm>
                  <a:off x="0" y="1"/>
                  <a:ext cx="643" cy="239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0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681" name="Line 171"/>
                <p:cNvSpPr/>
                <p:nvPr/>
              </p:nvSpPr>
              <p:spPr>
                <a:xfrm>
                  <a:off x="322" y="0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8679" name="Line 172"/>
              <p:cNvSpPr/>
              <p:nvPr/>
            </p:nvSpPr>
            <p:spPr>
              <a:xfrm>
                <a:off x="0" y="134"/>
                <a:ext cx="35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68652" name="Group 173"/>
            <p:cNvGrpSpPr/>
            <p:nvPr/>
          </p:nvGrpSpPr>
          <p:grpSpPr>
            <a:xfrm>
              <a:off x="1413643" y="2402813"/>
              <a:ext cx="1643237" cy="415217"/>
              <a:chOff x="0" y="0"/>
              <a:chExt cx="1002" cy="244"/>
            </a:xfrm>
          </p:grpSpPr>
          <p:grpSp>
            <p:nvGrpSpPr>
              <p:cNvPr id="68674" name="Group 174"/>
              <p:cNvGrpSpPr/>
              <p:nvPr/>
            </p:nvGrpSpPr>
            <p:grpSpPr>
              <a:xfrm>
                <a:off x="359" y="0"/>
                <a:ext cx="643" cy="244"/>
                <a:chOff x="0" y="0"/>
                <a:chExt cx="643" cy="244"/>
              </a:xfrm>
            </p:grpSpPr>
            <p:sp>
              <p:nvSpPr>
                <p:cNvPr id="68676" name="Rectangle 175"/>
                <p:cNvSpPr/>
                <p:nvPr/>
              </p:nvSpPr>
              <p:spPr>
                <a:xfrm>
                  <a:off x="0" y="1"/>
                  <a:ext cx="643" cy="23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3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677" name="Line 176"/>
                <p:cNvSpPr/>
                <p:nvPr/>
              </p:nvSpPr>
              <p:spPr>
                <a:xfrm>
                  <a:off x="322" y="0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8675" name="Line 177"/>
              <p:cNvSpPr/>
              <p:nvPr/>
            </p:nvSpPr>
            <p:spPr>
              <a:xfrm>
                <a:off x="0" y="134"/>
                <a:ext cx="35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68653" name="Group 178"/>
            <p:cNvGrpSpPr/>
            <p:nvPr/>
          </p:nvGrpSpPr>
          <p:grpSpPr>
            <a:xfrm>
              <a:off x="2687935" y="2423233"/>
              <a:ext cx="1643237" cy="415217"/>
              <a:chOff x="0" y="0"/>
              <a:chExt cx="1002" cy="244"/>
            </a:xfrm>
          </p:grpSpPr>
          <p:grpSp>
            <p:nvGrpSpPr>
              <p:cNvPr id="68670" name="Group 179"/>
              <p:cNvGrpSpPr/>
              <p:nvPr/>
            </p:nvGrpSpPr>
            <p:grpSpPr>
              <a:xfrm>
                <a:off x="359" y="0"/>
                <a:ext cx="643" cy="244"/>
                <a:chOff x="0" y="0"/>
                <a:chExt cx="643" cy="244"/>
              </a:xfrm>
            </p:grpSpPr>
            <p:sp>
              <p:nvSpPr>
                <p:cNvPr id="68672" name="Rectangle 180"/>
                <p:cNvSpPr/>
                <p:nvPr/>
              </p:nvSpPr>
              <p:spPr>
                <a:xfrm>
                  <a:off x="0" y="1"/>
                  <a:ext cx="643" cy="238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2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673" name="Line 181"/>
                <p:cNvSpPr/>
                <p:nvPr/>
              </p:nvSpPr>
              <p:spPr>
                <a:xfrm>
                  <a:off x="335" y="0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8671" name="Line 182"/>
              <p:cNvSpPr/>
              <p:nvPr/>
            </p:nvSpPr>
            <p:spPr>
              <a:xfrm>
                <a:off x="0" y="134"/>
                <a:ext cx="355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68654" name="Text Box 183"/>
            <p:cNvSpPr txBox="1"/>
            <p:nvPr/>
          </p:nvSpPr>
          <p:spPr>
            <a:xfrm>
              <a:off x="5200650" y="2424935"/>
              <a:ext cx="332911" cy="3982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^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8655" name="Group 184"/>
            <p:cNvGrpSpPr/>
            <p:nvPr/>
          </p:nvGrpSpPr>
          <p:grpSpPr>
            <a:xfrm>
              <a:off x="4108311" y="389992"/>
              <a:ext cx="1515320" cy="415217"/>
              <a:chOff x="0" y="0"/>
              <a:chExt cx="924" cy="244"/>
            </a:xfrm>
          </p:grpSpPr>
          <p:grpSp>
            <p:nvGrpSpPr>
              <p:cNvPr id="68666" name="Group 185"/>
              <p:cNvGrpSpPr/>
              <p:nvPr/>
            </p:nvGrpSpPr>
            <p:grpSpPr>
              <a:xfrm>
                <a:off x="281" y="0"/>
                <a:ext cx="643" cy="244"/>
                <a:chOff x="0" y="0"/>
                <a:chExt cx="643" cy="244"/>
              </a:xfrm>
            </p:grpSpPr>
            <p:sp>
              <p:nvSpPr>
                <p:cNvPr id="68668" name="Rectangle 186"/>
                <p:cNvSpPr/>
                <p:nvPr/>
              </p:nvSpPr>
              <p:spPr>
                <a:xfrm>
                  <a:off x="0" y="1"/>
                  <a:ext cx="643" cy="239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1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669" name="Line 187"/>
                <p:cNvSpPr/>
                <p:nvPr/>
              </p:nvSpPr>
              <p:spPr>
                <a:xfrm>
                  <a:off x="322" y="0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8667" name="Line 188"/>
              <p:cNvSpPr/>
              <p:nvPr/>
            </p:nvSpPr>
            <p:spPr>
              <a:xfrm>
                <a:off x="0" y="122"/>
                <a:ext cx="27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pSp>
          <p:nvGrpSpPr>
            <p:cNvPr id="68656" name="Group 189"/>
            <p:cNvGrpSpPr/>
            <p:nvPr/>
          </p:nvGrpSpPr>
          <p:grpSpPr>
            <a:xfrm>
              <a:off x="4105159" y="2407918"/>
              <a:ext cx="1515320" cy="415217"/>
              <a:chOff x="0" y="0"/>
              <a:chExt cx="924" cy="244"/>
            </a:xfrm>
          </p:grpSpPr>
          <p:grpSp>
            <p:nvGrpSpPr>
              <p:cNvPr id="68662" name="Group 190"/>
              <p:cNvGrpSpPr/>
              <p:nvPr/>
            </p:nvGrpSpPr>
            <p:grpSpPr>
              <a:xfrm>
                <a:off x="281" y="0"/>
                <a:ext cx="643" cy="244"/>
                <a:chOff x="0" y="0"/>
                <a:chExt cx="643" cy="244"/>
              </a:xfrm>
            </p:grpSpPr>
            <p:sp>
              <p:nvSpPr>
                <p:cNvPr id="68664" name="Rectangle 191"/>
                <p:cNvSpPr/>
                <p:nvPr/>
              </p:nvSpPr>
              <p:spPr>
                <a:xfrm>
                  <a:off x="0" y="1"/>
                  <a:ext cx="643" cy="239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anchor="ctr" anchorCtr="0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 1</a:t>
                  </a:r>
                  <a:endPara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665" name="Line 192"/>
                <p:cNvSpPr/>
                <p:nvPr/>
              </p:nvSpPr>
              <p:spPr>
                <a:xfrm>
                  <a:off x="322" y="0"/>
                  <a:ext cx="0" cy="244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8663" name="Line 193"/>
              <p:cNvSpPr/>
              <p:nvPr/>
            </p:nvSpPr>
            <p:spPr>
              <a:xfrm>
                <a:off x="0" y="122"/>
                <a:ext cx="27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68657" name="Line 156"/>
            <p:cNvSpPr/>
            <p:nvPr/>
          </p:nvSpPr>
          <p:spPr>
            <a:xfrm>
              <a:off x="2700635" y="631602"/>
              <a:ext cx="58218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8658" name="Line 115"/>
            <p:cNvSpPr/>
            <p:nvPr/>
          </p:nvSpPr>
          <p:spPr>
            <a:xfrm>
              <a:off x="383679" y="390178"/>
              <a:ext cx="0" cy="240111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659" name="Line 115"/>
            <p:cNvSpPr/>
            <p:nvPr/>
          </p:nvSpPr>
          <p:spPr>
            <a:xfrm>
              <a:off x="1730623" y="390178"/>
              <a:ext cx="0" cy="240111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660" name="Line 149"/>
            <p:cNvSpPr/>
            <p:nvPr/>
          </p:nvSpPr>
          <p:spPr>
            <a:xfrm>
              <a:off x="379487" y="2791842"/>
              <a:ext cx="13480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661" name="Line 149"/>
            <p:cNvSpPr/>
            <p:nvPr/>
          </p:nvSpPr>
          <p:spPr>
            <a:xfrm>
              <a:off x="366787" y="390178"/>
              <a:ext cx="13480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3" name="Text Box 99"/>
          <p:cNvSpPr txBox="1"/>
          <p:nvPr/>
        </p:nvSpPr>
        <p:spPr>
          <a:xfrm>
            <a:off x="4427538" y="1854200"/>
            <a:ext cx="2413000" cy="46196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广度遍历：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V0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" name="Text Box 100"/>
          <p:cNvSpPr txBox="1"/>
          <p:nvPr/>
        </p:nvSpPr>
        <p:spPr>
          <a:xfrm>
            <a:off x="6780213" y="1844675"/>
            <a:ext cx="9429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V3 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" name="Text Box 101"/>
          <p:cNvSpPr txBox="1"/>
          <p:nvPr/>
        </p:nvSpPr>
        <p:spPr>
          <a:xfrm>
            <a:off x="6788150" y="2205038"/>
            <a:ext cx="935038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V2 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" name="Text Box 102"/>
          <p:cNvSpPr txBox="1"/>
          <p:nvPr/>
        </p:nvSpPr>
        <p:spPr>
          <a:xfrm>
            <a:off x="6788150" y="2565400"/>
            <a:ext cx="9429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V1 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" name="Text Box 103"/>
          <p:cNvSpPr txBox="1"/>
          <p:nvPr/>
        </p:nvSpPr>
        <p:spPr>
          <a:xfrm>
            <a:off x="7489825" y="1852930"/>
            <a:ext cx="80962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V4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8618" name="TextBox 1"/>
          <p:cNvSpPr txBox="1"/>
          <p:nvPr/>
        </p:nvSpPr>
        <p:spPr>
          <a:xfrm>
            <a:off x="10188575" y="3789045"/>
            <a:ext cx="5140325" cy="2827655"/>
          </a:xfrm>
          <a:prstGeom prst="rect">
            <a:avLst/>
          </a:prstGeom>
          <a:solidFill>
            <a:srgbClr val="DCE6F2"/>
          </a:solidFill>
          <a:ln w="9525" cap="flat" cmpd="sng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cout&lt;&lt;v;  visited[v]=True;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Queue[rear]=v ; rear++;      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入队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while(front&lt;rear){		</a:t>
            </a:r>
            <a:r>
              <a:rPr lang="en-US" altLang="zh-CN" sz="1800" dirty="0">
                <a:solidFill>
                  <a:srgbClr val="FF090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US" sz="1800" dirty="0">
                <a:solidFill>
                  <a:srgbClr val="FF090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队不空</a:t>
            </a:r>
            <a:endParaRPr lang="en-US" altLang="zh-CN" sz="1800" dirty="0">
              <a:solidFill>
                <a:srgbClr val="FF09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i=</a:t>
            </a:r>
            <a:r>
              <a:rPr lang="en-US" altLang="zh-CN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Queue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[front] ; front++;     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出队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for(j=0; j&lt;0G.vexnum; j++){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    if ((G.arcs[i][j]==1)&amp;&amp;(visited[j]==False)){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    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cout&lt;&lt;j;  visited[j]=True;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         Queue[rear]=j;  rear++;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//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入队</a:t>
            </a:r>
            <a:endParaRPr lang="zh-CN" altLang="en-US"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}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}</a:t>
            </a:r>
            <a:endParaRPr lang="en-US" altLang="zh-CN" sz="1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 ea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}</a:t>
            </a:r>
            <a:endParaRPr lang="zh-CN" altLang="en-US" sz="1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char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855" y="260350"/>
            <a:ext cx="7644130" cy="58547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zh-CN" sz="28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124" name="组合 42"/>
          <p:cNvGrpSpPr/>
          <p:nvPr/>
        </p:nvGrpSpPr>
        <p:grpSpPr>
          <a:xfrm>
            <a:off x="1003300" y="1233488"/>
            <a:ext cx="7240588" cy="679450"/>
            <a:chOff x="0" y="0"/>
            <a:chExt cx="7241884" cy="678766"/>
          </a:xfrm>
        </p:grpSpPr>
        <p:grpSp>
          <p:nvGrpSpPr>
            <p:cNvPr id="5165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7" name="矩形 4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8" name="椭圆 5"/>
              <p:cNvGrpSpPr/>
              <p:nvPr/>
            </p:nvGrpSpPr>
            <p:grpSpPr>
              <a:xfrm>
                <a:off x="104341" y="54601"/>
                <a:ext cx="308736" cy="335441"/>
                <a:chOff x="0" y="0"/>
                <a:chExt cx="548640" cy="505968"/>
              </a:xfrm>
            </p:grpSpPr>
            <p:pic>
              <p:nvPicPr>
                <p:cNvPr id="5170" name="椭圆 5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71" name="Text Box 9"/>
                <p:cNvSpPr txBox="1"/>
                <p:nvPr/>
              </p:nvSpPr>
              <p:spPr>
                <a:xfrm>
                  <a:off x="83789" y="77142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3" name="TextBox 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图的定义与基本术语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66" name="TextBox 2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5" name="组合 41"/>
          <p:cNvGrpSpPr/>
          <p:nvPr/>
        </p:nvGrpSpPr>
        <p:grpSpPr>
          <a:xfrm>
            <a:off x="1003300" y="1953895"/>
            <a:ext cx="7240588" cy="679450"/>
            <a:chOff x="0" y="0"/>
            <a:chExt cx="7241884" cy="678766"/>
          </a:xfrm>
        </p:grpSpPr>
        <p:grpSp>
          <p:nvGrpSpPr>
            <p:cNvPr id="5158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60" name="矩形 2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61" name="椭圆 26"/>
              <p:cNvGrpSpPr/>
              <p:nvPr/>
            </p:nvGrpSpPr>
            <p:grpSpPr>
              <a:xfrm>
                <a:off x="104341" y="54812"/>
                <a:ext cx="308736" cy="335441"/>
                <a:chOff x="0" y="0"/>
                <a:chExt cx="548640" cy="505968"/>
              </a:xfrm>
            </p:grpSpPr>
            <p:pic>
              <p:nvPicPr>
                <p:cNvPr id="5163" name="椭圆 26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64" name="Text Box 17"/>
                <p:cNvSpPr txBox="1"/>
                <p:nvPr/>
              </p:nvSpPr>
              <p:spPr>
                <a:xfrm>
                  <a:off x="83789" y="76824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4" name="TextBox 2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案例引入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9" name="TextBox 2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6" name="组合 40"/>
          <p:cNvGrpSpPr/>
          <p:nvPr/>
        </p:nvGrpSpPr>
        <p:grpSpPr>
          <a:xfrm>
            <a:off x="1003300" y="2674303"/>
            <a:ext cx="7240588" cy="679450"/>
            <a:chOff x="0" y="0"/>
            <a:chExt cx="7241884" cy="678766"/>
          </a:xfrm>
        </p:grpSpPr>
        <p:grpSp>
          <p:nvGrpSpPr>
            <p:cNvPr id="5151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53" name="矩形 30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54" name="椭圆 31"/>
              <p:cNvGrpSpPr/>
              <p:nvPr/>
            </p:nvGrpSpPr>
            <p:grpSpPr>
              <a:xfrm>
                <a:off x="104341" y="55022"/>
                <a:ext cx="308736" cy="335441"/>
                <a:chOff x="0" y="0"/>
                <a:chExt cx="548640" cy="505968"/>
              </a:xfrm>
            </p:grpSpPr>
            <p:pic>
              <p:nvPicPr>
                <p:cNvPr id="5156" name="椭圆 31"/>
                <p:cNvPicPr/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0" y="0"/>
                  <a:ext cx="548640" cy="50596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7" name="Text Box 25"/>
                <p:cNvSpPr txBox="1"/>
                <p:nvPr/>
              </p:nvSpPr>
              <p:spPr>
                <a:xfrm>
                  <a:off x="83789" y="76507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5" name="TextBox 32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图的类型定义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52" name="TextBox 33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7" name="组合 39"/>
          <p:cNvGrpSpPr/>
          <p:nvPr/>
        </p:nvGrpSpPr>
        <p:grpSpPr>
          <a:xfrm>
            <a:off x="1003300" y="3394710"/>
            <a:ext cx="7240588" cy="679450"/>
            <a:chOff x="0" y="0"/>
            <a:chExt cx="7241884" cy="678766"/>
          </a:xfrm>
        </p:grpSpPr>
        <p:grpSp>
          <p:nvGrpSpPr>
            <p:cNvPr id="5144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46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7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9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50" name="Text Box 33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6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图的存储结构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45" name="TextBox 38"/>
            <p:cNvSpPr txBox="1"/>
            <p:nvPr/>
          </p:nvSpPr>
          <p:spPr>
            <a:xfrm>
              <a:off x="185100" y="11441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4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8" name="组合 39"/>
          <p:cNvGrpSpPr/>
          <p:nvPr/>
        </p:nvGrpSpPr>
        <p:grpSpPr>
          <a:xfrm>
            <a:off x="1003300" y="4115118"/>
            <a:ext cx="7240588" cy="679450"/>
            <a:chOff x="0" y="0"/>
            <a:chExt cx="7241884" cy="678766"/>
          </a:xfrm>
        </p:grpSpPr>
        <p:grpSp>
          <p:nvGrpSpPr>
            <p:cNvPr id="5137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9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40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42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43" name="Text Box 41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7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图的遍历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8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5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129" name="组合 39"/>
          <p:cNvGrpSpPr/>
          <p:nvPr/>
        </p:nvGrpSpPr>
        <p:grpSpPr>
          <a:xfrm>
            <a:off x="1003300" y="4835525"/>
            <a:ext cx="7240588" cy="679450"/>
            <a:chOff x="0" y="0"/>
            <a:chExt cx="7241884" cy="678766"/>
          </a:xfrm>
        </p:grpSpPr>
        <p:grpSp>
          <p:nvGrpSpPr>
            <p:cNvPr id="5130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5132" name="矩形 35"/>
              <p:cNvSpPr/>
              <p:nvPr/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5133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5135" name="椭圆 36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5136" name="Text Box 49"/>
                <p:cNvSpPr txBox="1"/>
                <p:nvPr/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8" name="TextBox 37"/>
              <p:cNvSpPr txBox="1">
                <a:spLocks noChangeArrowheads="1"/>
              </p:cNvSpPr>
              <p:nvPr/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图的应用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5131" name="TextBox 38"/>
            <p:cNvSpPr txBox="1"/>
            <p:nvPr/>
          </p:nvSpPr>
          <p:spPr>
            <a:xfrm>
              <a:off x="185771" y="114185"/>
              <a:ext cx="574778" cy="45674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6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39"/>
          <p:cNvGrpSpPr/>
          <p:nvPr/>
        </p:nvGrpSpPr>
        <p:grpSpPr>
          <a:xfrm>
            <a:off x="995680" y="5545455"/>
            <a:ext cx="7240588" cy="679450"/>
            <a:chOff x="0" y="0"/>
            <a:chExt cx="7241884" cy="678766"/>
          </a:xfrm>
        </p:grpSpPr>
        <p:grpSp>
          <p:nvGrpSpPr>
            <p:cNvPr id="9" name="组合 10"/>
            <p:cNvGrpSpPr/>
            <p:nvPr/>
          </p:nvGrpSpPr>
          <p:grpSpPr>
            <a:xfrm>
              <a:off x="0" y="0"/>
              <a:ext cx="7241884" cy="678766"/>
              <a:chOff x="0" y="0"/>
              <a:chExt cx="4074496" cy="450454"/>
            </a:xfrm>
          </p:grpSpPr>
          <p:sp>
            <p:nvSpPr>
              <p:cNvPr id="10" name="矩形 35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  <a:effectLst>
                <a:outerShdw dist="38100" dir="2699999" algn="ctr" rotWithShape="0">
                  <a:srgbClr val="000000">
                    <a:alpha val="31000"/>
                  </a:srgbClr>
                </a:outerShdw>
              </a:effectLst>
            </p:spPr>
            <p:txBody>
              <a:bodyPr lIns="0" tIns="0" rIns="0" bIns="0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grpSp>
            <p:nvGrpSpPr>
              <p:cNvPr id="11" name="椭圆 36"/>
              <p:cNvGrpSpPr/>
              <p:nvPr/>
            </p:nvGrpSpPr>
            <p:grpSpPr>
              <a:xfrm>
                <a:off x="104341" y="55233"/>
                <a:ext cx="308736" cy="331399"/>
                <a:chOff x="0" y="0"/>
                <a:chExt cx="548640" cy="499872"/>
              </a:xfrm>
            </p:grpSpPr>
            <p:pic>
              <p:nvPicPr>
                <p:cNvPr id="12" name="椭圆 36"/>
                <p:cNvPicPr/>
                <p:nvPr>
                  <p:custDataLst>
                    <p:tags r:id="rId4"/>
                  </p:custDataLst>
                </p:nvPr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548640" cy="49987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13" name="Text Box 49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83789" y="76189"/>
                  <a:ext cx="382186" cy="34834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lIns="0" tIns="0" rIns="0" bIns="0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zh-CN" sz="2600" dirty="0">
                    <a:solidFill>
                      <a:srgbClr val="C0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endParaRPr>
                </a:p>
              </p:txBody>
            </p:sp>
          </p:grpSp>
          <p:sp>
            <p:nvSpPr>
              <p:cNvPr id="14" name="TextBox 3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69001" y="68410"/>
                <a:ext cx="3605495" cy="3052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49" charset="-122"/>
                  </a:defRPr>
                </a:lvl1pPr>
                <a:lvl2pPr marL="742950" indent="-28575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1" charset="-122"/>
                  </a:defRPr>
                </a:lvl3pPr>
                <a:lvl4pPr marL="16002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algn="l" eaLnBrk="0" hangingPunct="0">
                  <a:spcBef>
                    <a:spcPct val="10000"/>
                  </a:spcBef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案例分析与实现</a:t>
                </a:r>
                <a:endParaRPr kumimoji="0" lang="zh-CN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5" name="TextBox 38"/>
            <p:cNvSpPr txBox="1"/>
            <p:nvPr>
              <p:custDataLst>
                <p:tags r:id="rId7"/>
              </p:custDataLst>
            </p:nvPr>
          </p:nvSpPr>
          <p:spPr>
            <a:xfrm>
              <a:off x="185771" y="114185"/>
              <a:ext cx="574778" cy="45991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" name="Rounded Rectangle 14"/>
          <p:cNvGrpSpPr/>
          <p:nvPr/>
        </p:nvGrpSpPr>
        <p:grpSpPr>
          <a:xfrm>
            <a:off x="901700" y="1418590"/>
            <a:ext cx="7413625" cy="701675"/>
            <a:chOff x="0" y="0"/>
            <a:chExt cx="4670" cy="442"/>
          </a:xfrm>
        </p:grpSpPr>
        <p:pic>
          <p:nvPicPr>
            <p:cNvPr id="69652" name="Rounded Rectangle 14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4670" cy="44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9653" name="Text Box 43"/>
            <p:cNvSpPr txBox="1"/>
            <p:nvPr/>
          </p:nvSpPr>
          <p:spPr>
            <a:xfrm>
              <a:off x="26" y="26"/>
              <a:ext cx="4619" cy="389"/>
            </a:xfrm>
            <a:prstGeom prst="rect">
              <a:avLst/>
            </a:prstGeom>
            <a:noFill/>
            <a:ln w="9525">
              <a:noFill/>
            </a:ln>
          </p:spPr>
          <p:txBody>
            <a:bodyPr tIns="45711" rIns="91420" bIns="45711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285750" lvl="0" indent="-285750" algn="ctr" defTabSz="913130" eaLnBrk="1" hangingPunct="1">
                <a:lnSpc>
                  <a:spcPct val="90000"/>
                </a:lnSpc>
                <a:spcBef>
                  <a:spcPct val="20000"/>
                </a:spcBef>
                <a:buSzPct val="60000"/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1 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最小生成树</a:t>
              </a:r>
              <a:endPara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17" name="Rounded Rectangle 14"/>
          <p:cNvGrpSpPr/>
          <p:nvPr/>
        </p:nvGrpSpPr>
        <p:grpSpPr>
          <a:xfrm>
            <a:off x="900113" y="2064385"/>
            <a:ext cx="7416800" cy="714375"/>
            <a:chOff x="0" y="0"/>
            <a:chExt cx="6962" cy="330"/>
          </a:xfrm>
        </p:grpSpPr>
        <p:pic>
          <p:nvPicPr>
            <p:cNvPr id="69650" name="Rounded Rectangle 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62" cy="3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9651" name="Text Box 46"/>
            <p:cNvSpPr txBox="1"/>
            <p:nvPr/>
          </p:nvSpPr>
          <p:spPr>
            <a:xfrm>
              <a:off x="24" y="21"/>
              <a:ext cx="6916" cy="285"/>
            </a:xfrm>
            <a:prstGeom prst="rect">
              <a:avLst/>
            </a:prstGeom>
            <a:noFill/>
            <a:ln w="9525">
              <a:noFill/>
            </a:ln>
          </p:spPr>
          <p:txBody>
            <a:bodyPr tIns="45711" rIns="91420" bIns="45711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285750" lvl="0" indent="-285750" algn="ctr" defTabSz="913130" eaLnBrk="1" hangingPunct="1">
                <a:lnSpc>
                  <a:spcPct val="90000"/>
                </a:lnSpc>
                <a:spcBef>
                  <a:spcPct val="20000"/>
                </a:spcBef>
                <a:buSzPct val="60000"/>
                <a:buNone/>
              </a:pPr>
              <a:r>
                <a:rPr 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2 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最短路径</a:t>
              </a:r>
              <a:endPara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18" name="Rounded Rectangle 14"/>
          <p:cNvGrpSpPr/>
          <p:nvPr/>
        </p:nvGrpSpPr>
        <p:grpSpPr>
          <a:xfrm>
            <a:off x="901700" y="2709228"/>
            <a:ext cx="7413625" cy="701675"/>
            <a:chOff x="0" y="0"/>
            <a:chExt cx="4670" cy="442"/>
          </a:xfrm>
        </p:grpSpPr>
        <p:pic>
          <p:nvPicPr>
            <p:cNvPr id="69648" name="Rounded Rectangle 14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4670" cy="44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9649" name="Text Box 49"/>
            <p:cNvSpPr txBox="1"/>
            <p:nvPr/>
          </p:nvSpPr>
          <p:spPr>
            <a:xfrm>
              <a:off x="26" y="26"/>
              <a:ext cx="4619" cy="389"/>
            </a:xfrm>
            <a:prstGeom prst="rect">
              <a:avLst/>
            </a:prstGeom>
            <a:noFill/>
            <a:ln w="9525">
              <a:noFill/>
            </a:ln>
          </p:spPr>
          <p:txBody>
            <a:bodyPr tIns="45711" rIns="91420" bIns="45711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285750" lvl="0" indent="-285750" algn="ctr" defTabSz="913130" eaLnBrk="1" hangingPunct="1">
                <a:lnSpc>
                  <a:spcPct val="90000"/>
                </a:lnSpc>
                <a:spcBef>
                  <a:spcPct val="20000"/>
                </a:spcBef>
                <a:buSzPct val="60000"/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3 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拓扑排序</a:t>
              </a:r>
              <a:endPara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19" name="Rounded Rectangle 14"/>
          <p:cNvGrpSpPr/>
          <p:nvPr/>
        </p:nvGrpSpPr>
        <p:grpSpPr>
          <a:xfrm>
            <a:off x="900113" y="3365183"/>
            <a:ext cx="7416800" cy="714375"/>
            <a:chOff x="0" y="0"/>
            <a:chExt cx="6962" cy="330"/>
          </a:xfrm>
        </p:grpSpPr>
        <p:pic>
          <p:nvPicPr>
            <p:cNvPr id="69646" name="Rounded Rectangle 1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962" cy="3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9647" name="Text Box 52"/>
            <p:cNvSpPr txBox="1"/>
            <p:nvPr/>
          </p:nvSpPr>
          <p:spPr>
            <a:xfrm>
              <a:off x="24" y="21"/>
              <a:ext cx="6916" cy="285"/>
            </a:xfrm>
            <a:prstGeom prst="rect">
              <a:avLst/>
            </a:prstGeom>
            <a:noFill/>
            <a:ln w="9525">
              <a:noFill/>
            </a:ln>
          </p:spPr>
          <p:txBody>
            <a:bodyPr tIns="45711" rIns="91420" bIns="45711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285750" lvl="0" indent="-285750" algn="ctr" defTabSz="913130" eaLnBrk="1" hangingPunct="1">
                <a:lnSpc>
                  <a:spcPct val="90000"/>
                </a:lnSpc>
                <a:spcBef>
                  <a:spcPct val="20000"/>
                </a:spcBef>
                <a:buSzPct val="60000"/>
                <a:buNone/>
              </a:pPr>
              <a:r>
                <a:rPr lang="en-US" altLang="zh-CN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4 </a:t>
              </a:r>
              <a:r>
                <a:rPr lang="zh-CN" altLang="en-US" b="1" dirty="0">
                  <a:solidFill>
                    <a:srgbClr val="FFFF00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关键路径</a:t>
              </a:r>
              <a:endParaRPr lang="zh-CN" altLang="en-US" b="1" dirty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8"/>
            <a:ext cx="8785225" cy="54721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回顾：生成树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一个图可以有许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多棵不同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的生成树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生成树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特点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Vexs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=Edges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生成树是图的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极小连通子图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在生成树中再加一条边必然形成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回路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4663" y="1268413"/>
            <a:ext cx="3240088" cy="2592388"/>
          </a:xfrm>
          <a:prstGeom prst="rect">
            <a:avLst/>
          </a:prstGeom>
          <a:ln w="28575" cmpd="sng">
            <a:solidFill>
              <a:srgbClr val="0000FF"/>
            </a:solidFill>
            <a:prstDash val="solid"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1255713"/>
            <a:ext cx="3133725" cy="2590800"/>
          </a:xfrm>
          <a:prstGeom prst="rect">
            <a:avLst/>
          </a:prstGeom>
          <a:ln w="31750">
            <a:solidFill>
              <a:srgbClr val="0000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976688"/>
            <a:ext cx="3122613" cy="2582863"/>
          </a:xfrm>
          <a:prstGeom prst="rect">
            <a:avLst/>
          </a:prstGeom>
          <a:ln w="28575" cmpd="sng">
            <a:solidFill>
              <a:srgbClr val="0000FF"/>
            </a:solidFill>
            <a:prstDash val="solid"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980" y="3966210"/>
            <a:ext cx="3240405" cy="2589530"/>
          </a:xfrm>
          <a:prstGeom prst="rect">
            <a:avLst/>
          </a:prstGeom>
          <a:ln w="28575" cmpd="sng">
            <a:solidFill>
              <a:srgbClr val="0000FF"/>
            </a:solidFill>
            <a:prstDash val="solid"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8"/>
            <a:ext cx="5688013" cy="54721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问题提出</a:t>
            </a:r>
            <a:endParaRPr kumimoji="0" lang="en-US" altLang="zh-CN" sz="24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</a:rPr>
              <a:t>n</a:t>
            </a:r>
            <a:r>
              <a: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</a:rPr>
              <a:t>个城市间建立通信最小代价网络</a:t>
            </a:r>
            <a:endParaRPr kumimoji="0" lang="en-US" altLang="zh-CN" sz="24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</a:rPr>
              <a:t>顶点：表示城市</a:t>
            </a:r>
            <a:endParaRPr kumimoji="0" lang="en-US" altLang="zh-CN" sz="24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ea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</a:rPr>
              <a:t>权重：城市间通信线路代价</a:t>
            </a:r>
            <a:endParaRPr kumimoji="0" lang="zh-CN" altLang="en-US" sz="24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问题分析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个城市，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最多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可设置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n(n-1)/2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条线路，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最少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需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n-1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条线路；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问题转化：如何在可能的线路中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选择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n-1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条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，能把所有城市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(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顶点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均连起来，且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总耗费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(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各边权值之和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)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最小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rPr>
              <a:t>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400" b="0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0" y="1484313"/>
            <a:ext cx="3168650" cy="4124325"/>
          </a:xfrm>
          <a:prstGeom prst="rect">
            <a:avLst/>
          </a:prstGeom>
          <a:noFill/>
          <a:ln w="25400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charRg st="21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8851">
                                            <p:txEl>
                                              <p:charRg st="21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charRg st="29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8851">
                                            <p:txEl>
                                              <p:charRg st="29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charRg st="42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8851">
                                            <p:txEl>
                                              <p:charRg st="42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charRg st="47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8851">
                                            <p:txEl>
                                              <p:charRg st="47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charRg st="80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8851">
                                            <p:txEl>
                                              <p:charRg st="80" end="1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8"/>
            <a:ext cx="8785225" cy="54721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最小生成树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定义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对于带权的连通图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G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，其生成树也是带权的。把生成树各边的权值总和称为该生成树的权。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权最小的生成树称为最小生成树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cs"/>
              </a:rPr>
              <a:t>最小生成树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</a:rPr>
              <a:t>构造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普里姆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(Prim)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算法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克鲁斯卡尔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(Kruskal)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算法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875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8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9875">
                                            <p:txEl>
                                              <p:charRg st="8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64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9875">
                                            <p:txEl>
                                              <p:charRg st="64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72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9875">
                                            <p:txEl>
                                              <p:charRg st="72" end="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charRg st="84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9875">
                                            <p:txEl>
                                              <p:charRg st="84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089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algn="just">
              <a:spcBef>
                <a:spcPts val="1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spcBef>
                <a:spcPts val="1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假设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G=(V,E)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是一个具有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个顶点的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连通网络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G'=(U,T)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的最小生成树，其中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的顶点集，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的边集，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的初值均为空。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spcBef>
                <a:spcPts val="100"/>
              </a:spcBef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中任取一个顶点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(u</a:t>
            </a:r>
            <a:r>
              <a:rPr lang="en-US" altLang="zh-CN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，将此顶点并入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中，此时最小生成树顶点集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U={u</a:t>
            </a:r>
            <a:r>
              <a:rPr lang="en-US" altLang="zh-CN" baseline="-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}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spcBef>
                <a:spcPts val="100"/>
              </a:spcBef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从那些其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一个端点在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中，一个端点在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(V-U)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的边集中，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找一条最短的边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，假定该边为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(u,v),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u∈U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v∈(V-U),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并把该边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(u,v)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分别并入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的边集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和顶点集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spcBef>
                <a:spcPts val="100"/>
              </a:spcBef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如此进行下去，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每次往生成树里并入一个顶点和一条边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次后，把所有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个顶点都并入生成树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的顶点集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中，此时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U=V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中包含有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n-1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就是得到的最小生成树。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endParaRPr lang="zh-CN" altLang="en-US" dirty="0">
              <a:solidFill>
                <a:srgbClr val="FF090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15000"/>
              </a:lnSpc>
              <a:spcBef>
                <a:spcPct val="15000"/>
              </a:spcBef>
              <a:buSzPct val="75000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度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spcBef>
                <a:spcPct val="15000"/>
              </a:spcBef>
              <a:buSzPct val="75000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度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一个顶点依附的边或弧的数目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spcBef>
                <a:spcPct val="15000"/>
              </a:spcBef>
              <a:buSzPct val="75000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出度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OD(v):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以顶点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为起点的有向边数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spcBef>
                <a:spcPct val="15000"/>
              </a:spcBef>
              <a:buSzPct val="75000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入度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ID(v):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以顶点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为终点的有向边数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spcBef>
                <a:spcPct val="15000"/>
              </a:spcBef>
              <a:buSzPct val="75000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有向图中顶点的入度和出度之和称为该顶点的度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TD(v)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。有向图中所有顶点的入度之和等于出度之和 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104"/>
          <p:cNvGrpSpPr/>
          <p:nvPr/>
        </p:nvGrpSpPr>
        <p:grpSpPr>
          <a:xfrm>
            <a:off x="981075" y="4276725"/>
            <a:ext cx="3203575" cy="1600200"/>
            <a:chOff x="0" y="0"/>
            <a:chExt cx="2017" cy="1008"/>
          </a:xfrm>
        </p:grpSpPr>
        <p:sp>
          <p:nvSpPr>
            <p:cNvPr id="10259" name="Line 86"/>
            <p:cNvSpPr/>
            <p:nvPr/>
          </p:nvSpPr>
          <p:spPr>
            <a:xfrm rot="3600000">
              <a:off x="773" y="130"/>
              <a:ext cx="336" cy="72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260" name="Line 87"/>
            <p:cNvSpPr/>
            <p:nvPr/>
          </p:nvSpPr>
          <p:spPr>
            <a:xfrm rot="3600000" flipV="1">
              <a:off x="873" y="552"/>
              <a:ext cx="336" cy="57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261" name="Line 88"/>
            <p:cNvSpPr/>
            <p:nvPr/>
          </p:nvSpPr>
          <p:spPr>
            <a:xfrm rot="3600000" flipV="1">
              <a:off x="1368" y="-120"/>
              <a:ext cx="336" cy="57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262" name="Line 89"/>
            <p:cNvSpPr/>
            <p:nvPr/>
          </p:nvSpPr>
          <p:spPr>
            <a:xfrm rot="3600000" flipV="1">
              <a:off x="1074" y="372"/>
              <a:ext cx="912" cy="24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263" name="Line 76"/>
            <p:cNvSpPr/>
            <p:nvPr/>
          </p:nvSpPr>
          <p:spPr>
            <a:xfrm>
              <a:off x="192" y="840"/>
              <a:ext cx="43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264" name="Line 77"/>
            <p:cNvSpPr/>
            <p:nvPr/>
          </p:nvSpPr>
          <p:spPr>
            <a:xfrm rot="3600000">
              <a:off x="222" y="472"/>
              <a:ext cx="672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265" name="Line 78"/>
            <p:cNvSpPr/>
            <p:nvPr/>
          </p:nvSpPr>
          <p:spPr>
            <a:xfrm rot="7200000" flipH="1">
              <a:off x="-71" y="419"/>
              <a:ext cx="716" cy="9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0266" name="Oval 79"/>
            <p:cNvSpPr/>
            <p:nvPr/>
          </p:nvSpPr>
          <p:spPr>
            <a:xfrm>
              <a:off x="1584" y="20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7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7" name="Oval 80"/>
            <p:cNvSpPr/>
            <p:nvPr/>
          </p:nvSpPr>
          <p:spPr>
            <a:xfrm>
              <a:off x="281" y="2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8" name="Oval 81"/>
            <p:cNvSpPr/>
            <p:nvPr/>
          </p:nvSpPr>
          <p:spPr>
            <a:xfrm>
              <a:off x="521" y="692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69" name="Oval 82"/>
            <p:cNvSpPr/>
            <p:nvPr/>
          </p:nvSpPr>
          <p:spPr>
            <a:xfrm>
              <a:off x="1728" y="692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6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70" name="Oval 83"/>
            <p:cNvSpPr/>
            <p:nvPr/>
          </p:nvSpPr>
          <p:spPr>
            <a:xfrm>
              <a:off x="1056" y="20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5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71" name="Oval 84"/>
            <p:cNvSpPr/>
            <p:nvPr/>
          </p:nvSpPr>
          <p:spPr>
            <a:xfrm>
              <a:off x="1199" y="692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4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72" name="Oval 85"/>
            <p:cNvSpPr/>
            <p:nvPr/>
          </p:nvSpPr>
          <p:spPr>
            <a:xfrm>
              <a:off x="0" y="692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3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114"/>
          <p:cNvGrpSpPr/>
          <p:nvPr/>
        </p:nvGrpSpPr>
        <p:grpSpPr>
          <a:xfrm>
            <a:off x="4870450" y="4310063"/>
            <a:ext cx="3352800" cy="1533525"/>
            <a:chOff x="0" y="0"/>
            <a:chExt cx="2112" cy="966"/>
          </a:xfrm>
        </p:grpSpPr>
        <p:sp>
          <p:nvSpPr>
            <p:cNvPr id="10246" name="Freeform 112"/>
            <p:cNvSpPr/>
            <p:nvPr/>
          </p:nvSpPr>
          <p:spPr>
            <a:xfrm>
              <a:off x="191" y="266"/>
              <a:ext cx="206" cy="406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32" y="1823"/>
                </a:cxn>
                <a:cxn ang="0">
                  <a:pos x="0" y="6179"/>
                </a:cxn>
              </a:cxnLst>
              <a:pathLst>
                <a:path w="222" h="300">
                  <a:moveTo>
                    <a:pt x="222" y="0"/>
                  </a:moveTo>
                  <a:cubicBezTo>
                    <a:pt x="163" y="19"/>
                    <a:pt x="104" y="39"/>
                    <a:pt x="67" y="89"/>
                  </a:cubicBezTo>
                  <a:cubicBezTo>
                    <a:pt x="30" y="139"/>
                    <a:pt x="6" y="270"/>
                    <a:pt x="0" y="300"/>
                  </a:cubicBezTo>
                </a:path>
              </a:pathLst>
            </a:custGeom>
            <a:noFill/>
            <a:ln w="2857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47" name="Freeform 113"/>
            <p:cNvSpPr/>
            <p:nvPr/>
          </p:nvSpPr>
          <p:spPr>
            <a:xfrm>
              <a:off x="191" y="288"/>
              <a:ext cx="240" cy="432"/>
            </a:xfrm>
            <a:custGeom>
              <a:avLst/>
              <a:gdLst/>
              <a:ahLst/>
              <a:cxnLst>
                <a:cxn ang="0">
                  <a:pos x="0" y="8075"/>
                </a:cxn>
                <a:cxn ang="0">
                  <a:pos x="557" y="5784"/>
                </a:cxn>
                <a:cxn ang="0">
                  <a:pos x="768" y="0"/>
                </a:cxn>
              </a:cxnLst>
              <a:pathLst>
                <a:path w="211" h="312">
                  <a:moveTo>
                    <a:pt x="0" y="312"/>
                  </a:moveTo>
                  <a:cubicBezTo>
                    <a:pt x="60" y="293"/>
                    <a:pt x="120" y="275"/>
                    <a:pt x="155" y="223"/>
                  </a:cubicBezTo>
                  <a:cubicBezTo>
                    <a:pt x="190" y="171"/>
                    <a:pt x="207" y="31"/>
                    <a:pt x="211" y="0"/>
                  </a:cubicBezTo>
                </a:path>
              </a:pathLst>
            </a:custGeom>
            <a:noFill/>
            <a:ln w="2857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48" name="Oval 97"/>
            <p:cNvSpPr/>
            <p:nvPr/>
          </p:nvSpPr>
          <p:spPr>
            <a:xfrm>
              <a:off x="1487" y="0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5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49" name="Oval 98"/>
            <p:cNvSpPr/>
            <p:nvPr/>
          </p:nvSpPr>
          <p:spPr>
            <a:xfrm>
              <a:off x="328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50" name="Oval 99"/>
            <p:cNvSpPr/>
            <p:nvPr/>
          </p:nvSpPr>
          <p:spPr>
            <a:xfrm>
              <a:off x="904" y="672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3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51" name="Oval 100"/>
            <p:cNvSpPr/>
            <p:nvPr/>
          </p:nvSpPr>
          <p:spPr>
            <a:xfrm>
              <a:off x="1823" y="672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6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52" name="Oval 101"/>
            <p:cNvSpPr/>
            <p:nvPr/>
          </p:nvSpPr>
          <p:spPr>
            <a:xfrm>
              <a:off x="910" y="0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4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0253" name="Oval 103"/>
            <p:cNvSpPr/>
            <p:nvPr/>
          </p:nvSpPr>
          <p:spPr>
            <a:xfrm>
              <a:off x="0" y="672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10254" name="AutoShape 105"/>
            <p:cNvCxnSpPr>
              <a:stCxn id="10249" idx="6"/>
              <a:endCxn id="10252" idx="2"/>
            </p:cNvCxnSpPr>
            <p:nvPr/>
          </p:nvCxnSpPr>
          <p:spPr>
            <a:xfrm>
              <a:off x="632" y="147"/>
              <a:ext cx="269" cy="0"/>
            </a:xfrm>
            <a:prstGeom prst="straightConnector1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cxnSp>
        <p:cxnSp>
          <p:nvCxnSpPr>
            <p:cNvPr id="10255" name="AutoShape 106"/>
            <p:cNvCxnSpPr>
              <a:stCxn id="10249" idx="5"/>
              <a:endCxn id="10250" idx="1"/>
            </p:cNvCxnSpPr>
            <p:nvPr/>
          </p:nvCxnSpPr>
          <p:spPr>
            <a:xfrm>
              <a:off x="580" y="260"/>
              <a:ext cx="367" cy="446"/>
            </a:xfrm>
            <a:prstGeom prst="straightConnector1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cxnSp>
        <p:cxnSp>
          <p:nvCxnSpPr>
            <p:cNvPr id="10256" name="AutoShape 107"/>
            <p:cNvCxnSpPr>
              <a:stCxn id="10250" idx="7"/>
              <a:endCxn id="10248" idx="3"/>
            </p:cNvCxnSpPr>
            <p:nvPr/>
          </p:nvCxnSpPr>
          <p:spPr>
            <a:xfrm flipV="1">
              <a:off x="1156" y="260"/>
              <a:ext cx="373" cy="446"/>
            </a:xfrm>
            <a:prstGeom prst="straightConnector1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cxnSp>
        <p:cxnSp>
          <p:nvCxnSpPr>
            <p:cNvPr id="10257" name="AutoShape 108"/>
            <p:cNvCxnSpPr>
              <a:stCxn id="10248" idx="5"/>
              <a:endCxn id="10251" idx="0"/>
            </p:cNvCxnSpPr>
            <p:nvPr/>
          </p:nvCxnSpPr>
          <p:spPr>
            <a:xfrm>
              <a:off x="1734" y="260"/>
              <a:ext cx="234" cy="403"/>
            </a:xfrm>
            <a:prstGeom prst="straightConnector1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cxnSp>
        <p:cxnSp>
          <p:nvCxnSpPr>
            <p:cNvPr id="10258" name="AutoShape 109"/>
            <p:cNvCxnSpPr>
              <a:stCxn id="10251" idx="2"/>
              <a:endCxn id="10250" idx="6"/>
            </p:cNvCxnSpPr>
            <p:nvPr/>
          </p:nvCxnSpPr>
          <p:spPr>
            <a:xfrm flipH="1">
              <a:off x="1208" y="819"/>
              <a:ext cx="606" cy="0"/>
            </a:xfrm>
            <a:prstGeom prst="straightConnector1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cxn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charRg st="2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charRg st="2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charRg st="18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243">
                                            <p:txEl>
                                              <p:charRg st="18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charRg st="39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charRg st="39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charRg st="60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243">
                                            <p:txEl>
                                              <p:charRg st="60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1923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2686050" cy="647700"/>
          </a:xfrm>
        </p:spPr>
        <p:txBody>
          <a:bodyPr vert="horz" wrap="square" lIns="91440" tIns="45720" rIns="91440" bIns="45720" anchor="t" anchorCtr="0"/>
          <a:p>
            <a:r>
              <a:rPr lang="en-US" altLang="zh-CN" dirty="0">
                <a:latin typeface="Times New Roman" panose="02020603050405020304" pitchFamily="18" charset="0"/>
              </a:rPr>
              <a:t>Prim</a:t>
            </a:r>
            <a:r>
              <a:rPr lang="zh-CN" altLang="en-US" dirty="0">
                <a:latin typeface="Times New Roman" panose="02020603050405020304" pitchFamily="18" charset="0"/>
              </a:rPr>
              <a:t>方法</a:t>
            </a:r>
            <a:endParaRPr lang="zh-CN" altLang="en-US" dirty="0">
              <a:latin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2" name="Group 112"/>
          <p:cNvGrpSpPr/>
          <p:nvPr/>
        </p:nvGrpSpPr>
        <p:grpSpPr>
          <a:xfrm>
            <a:off x="374650" y="1603375"/>
            <a:ext cx="2881313" cy="2544763"/>
            <a:chOff x="0" y="0"/>
            <a:chExt cx="1815" cy="1603"/>
          </a:xfrm>
        </p:grpSpPr>
        <p:sp>
          <p:nvSpPr>
            <p:cNvPr id="82001" name="Oval 6"/>
            <p:cNvSpPr/>
            <p:nvPr/>
          </p:nvSpPr>
          <p:spPr>
            <a:xfrm>
              <a:off x="774" y="0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82002" name="Group 110"/>
            <p:cNvGrpSpPr/>
            <p:nvPr/>
          </p:nvGrpSpPr>
          <p:grpSpPr>
            <a:xfrm>
              <a:off x="0" y="78"/>
              <a:ext cx="1815" cy="1525"/>
              <a:chOff x="0" y="0"/>
              <a:chExt cx="1815" cy="1525"/>
            </a:xfrm>
          </p:grpSpPr>
          <p:sp>
            <p:nvSpPr>
              <p:cNvPr id="82003" name="Oval 7"/>
              <p:cNvSpPr/>
              <p:nvPr/>
            </p:nvSpPr>
            <p:spPr>
              <a:xfrm>
                <a:off x="1549" y="1314"/>
                <a:ext cx="222" cy="211"/>
              </a:xfrm>
              <a:prstGeom prst="ellipse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04" name="Oval 8"/>
              <p:cNvSpPr/>
              <p:nvPr/>
            </p:nvSpPr>
            <p:spPr>
              <a:xfrm>
                <a:off x="55" y="1314"/>
                <a:ext cx="222" cy="211"/>
              </a:xfrm>
              <a:prstGeom prst="ellipse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05" name="Oval 9"/>
              <p:cNvSpPr/>
              <p:nvPr/>
            </p:nvSpPr>
            <p:spPr>
              <a:xfrm>
                <a:off x="1549" y="399"/>
                <a:ext cx="222" cy="211"/>
              </a:xfrm>
              <a:prstGeom prst="ellipse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06" name="Oval 10"/>
              <p:cNvSpPr/>
              <p:nvPr/>
            </p:nvSpPr>
            <p:spPr>
              <a:xfrm>
                <a:off x="770" y="729"/>
                <a:ext cx="222" cy="211"/>
              </a:xfrm>
              <a:prstGeom prst="ellipse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07" name="Oval 11"/>
              <p:cNvSpPr/>
              <p:nvPr/>
            </p:nvSpPr>
            <p:spPr>
              <a:xfrm>
                <a:off x="55" y="399"/>
                <a:ext cx="222" cy="211"/>
              </a:xfrm>
              <a:prstGeom prst="ellipse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08" name="Line 12"/>
              <p:cNvSpPr/>
              <p:nvPr/>
            </p:nvSpPr>
            <p:spPr>
              <a:xfrm>
                <a:off x="880" y="134"/>
                <a:ext cx="0" cy="599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009" name="Line 13"/>
              <p:cNvSpPr/>
              <p:nvPr/>
            </p:nvSpPr>
            <p:spPr>
              <a:xfrm flipH="1">
                <a:off x="269" y="78"/>
                <a:ext cx="533" cy="37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010" name="Line 14"/>
              <p:cNvSpPr/>
              <p:nvPr/>
            </p:nvSpPr>
            <p:spPr>
              <a:xfrm>
                <a:off x="135" y="623"/>
                <a:ext cx="0" cy="699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011" name="Line 15"/>
              <p:cNvSpPr/>
              <p:nvPr/>
            </p:nvSpPr>
            <p:spPr>
              <a:xfrm flipH="1">
                <a:off x="1646" y="623"/>
                <a:ext cx="0" cy="688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012" name="Line 16"/>
              <p:cNvSpPr/>
              <p:nvPr/>
            </p:nvSpPr>
            <p:spPr>
              <a:xfrm>
                <a:off x="269" y="1434"/>
                <a:ext cx="1289" cy="0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013" name="Line 17"/>
              <p:cNvSpPr/>
              <p:nvPr/>
            </p:nvSpPr>
            <p:spPr>
              <a:xfrm>
                <a:off x="980" y="56"/>
                <a:ext cx="611" cy="367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014" name="Line 18"/>
              <p:cNvSpPr/>
              <p:nvPr/>
            </p:nvSpPr>
            <p:spPr>
              <a:xfrm>
                <a:off x="257" y="578"/>
                <a:ext cx="512" cy="255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015" name="Line 19"/>
              <p:cNvSpPr/>
              <p:nvPr/>
            </p:nvSpPr>
            <p:spPr>
              <a:xfrm flipH="1">
                <a:off x="970" y="567"/>
                <a:ext cx="588" cy="279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016" name="Line 20"/>
              <p:cNvSpPr/>
              <p:nvPr/>
            </p:nvSpPr>
            <p:spPr>
              <a:xfrm flipH="1">
                <a:off x="246" y="911"/>
                <a:ext cx="556" cy="467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017" name="Line 21"/>
              <p:cNvSpPr/>
              <p:nvPr/>
            </p:nvSpPr>
            <p:spPr>
              <a:xfrm>
                <a:off x="946" y="933"/>
                <a:ext cx="623" cy="434"/>
              </a:xfrm>
              <a:prstGeom prst="line">
                <a:avLst/>
              </a:prstGeom>
              <a:ln w="38100" cap="flat" cmpd="sng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2018" name="Text Box 22"/>
              <p:cNvSpPr txBox="1"/>
              <p:nvPr/>
            </p:nvSpPr>
            <p:spPr>
              <a:xfrm>
                <a:off x="389" y="77"/>
                <a:ext cx="204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19" name="Text Box 23"/>
              <p:cNvSpPr txBox="1"/>
              <p:nvPr/>
            </p:nvSpPr>
            <p:spPr>
              <a:xfrm>
                <a:off x="1178" y="0"/>
                <a:ext cx="204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20" name="Text Box 24"/>
              <p:cNvSpPr txBox="1"/>
              <p:nvPr/>
            </p:nvSpPr>
            <p:spPr>
              <a:xfrm>
                <a:off x="722" y="311"/>
                <a:ext cx="204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21" name="Text Box 25"/>
              <p:cNvSpPr txBox="1"/>
              <p:nvPr/>
            </p:nvSpPr>
            <p:spPr>
              <a:xfrm>
                <a:off x="0" y="844"/>
                <a:ext cx="204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22" name="Text Box 26"/>
              <p:cNvSpPr txBox="1"/>
              <p:nvPr/>
            </p:nvSpPr>
            <p:spPr>
              <a:xfrm>
                <a:off x="389" y="489"/>
                <a:ext cx="204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23" name="Text Box 27"/>
              <p:cNvSpPr txBox="1"/>
              <p:nvPr/>
            </p:nvSpPr>
            <p:spPr>
              <a:xfrm>
                <a:off x="378" y="955"/>
                <a:ext cx="204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24" name="Text Box 28"/>
              <p:cNvSpPr txBox="1"/>
              <p:nvPr/>
            </p:nvSpPr>
            <p:spPr>
              <a:xfrm>
                <a:off x="745" y="1210"/>
                <a:ext cx="204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25" name="Text Box 29"/>
              <p:cNvSpPr txBox="1"/>
              <p:nvPr/>
            </p:nvSpPr>
            <p:spPr>
              <a:xfrm>
                <a:off x="1167" y="944"/>
                <a:ext cx="204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26" name="Text Box 30"/>
              <p:cNvSpPr txBox="1"/>
              <p:nvPr/>
            </p:nvSpPr>
            <p:spPr>
              <a:xfrm>
                <a:off x="1611" y="855"/>
                <a:ext cx="204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027" name="Text Box 31"/>
              <p:cNvSpPr txBox="1"/>
              <p:nvPr/>
            </p:nvSpPr>
            <p:spPr>
              <a:xfrm>
                <a:off x="1156" y="488"/>
                <a:ext cx="204" cy="2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 anchorCtr="0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" name="Group 105"/>
          <p:cNvGrpSpPr/>
          <p:nvPr/>
        </p:nvGrpSpPr>
        <p:grpSpPr>
          <a:xfrm>
            <a:off x="4938713" y="1987550"/>
            <a:ext cx="434975" cy="1616075"/>
            <a:chOff x="0" y="0"/>
            <a:chExt cx="274" cy="1018"/>
          </a:xfrm>
        </p:grpSpPr>
        <p:sp>
          <p:nvSpPr>
            <p:cNvPr id="81997" name="Oval 33"/>
            <p:cNvSpPr/>
            <p:nvPr/>
          </p:nvSpPr>
          <p:spPr>
            <a:xfrm>
              <a:off x="52" y="0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8" name="Oval 34"/>
            <p:cNvSpPr/>
            <p:nvPr/>
          </p:nvSpPr>
          <p:spPr>
            <a:xfrm>
              <a:off x="48" y="807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9" name="Line 35"/>
            <p:cNvSpPr/>
            <p:nvPr/>
          </p:nvSpPr>
          <p:spPr>
            <a:xfrm>
              <a:off x="158" y="212"/>
              <a:ext cx="0" cy="599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000" name="Text Box 36"/>
            <p:cNvSpPr txBox="1"/>
            <p:nvPr/>
          </p:nvSpPr>
          <p:spPr>
            <a:xfrm>
              <a:off x="0" y="389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106"/>
          <p:cNvGrpSpPr/>
          <p:nvPr/>
        </p:nvGrpSpPr>
        <p:grpSpPr>
          <a:xfrm>
            <a:off x="6756400" y="1963738"/>
            <a:ext cx="1992313" cy="2378075"/>
            <a:chOff x="0" y="0"/>
            <a:chExt cx="1049" cy="1603"/>
          </a:xfrm>
        </p:grpSpPr>
        <p:sp>
          <p:nvSpPr>
            <p:cNvPr id="81990" name="Oval 38"/>
            <p:cNvSpPr/>
            <p:nvPr/>
          </p:nvSpPr>
          <p:spPr>
            <a:xfrm>
              <a:off x="52" y="0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1" name="Oval 39"/>
            <p:cNvSpPr/>
            <p:nvPr/>
          </p:nvSpPr>
          <p:spPr>
            <a:xfrm>
              <a:off x="827" y="1392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2" name="Oval 40"/>
            <p:cNvSpPr/>
            <p:nvPr/>
          </p:nvSpPr>
          <p:spPr>
            <a:xfrm>
              <a:off x="48" y="807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3" name="Line 41"/>
            <p:cNvSpPr/>
            <p:nvPr/>
          </p:nvSpPr>
          <p:spPr>
            <a:xfrm>
              <a:off x="158" y="212"/>
              <a:ext cx="0" cy="599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94" name="Text Box 42"/>
            <p:cNvSpPr txBox="1"/>
            <p:nvPr/>
          </p:nvSpPr>
          <p:spPr>
            <a:xfrm>
              <a:off x="0" y="389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95" name="Line 43"/>
            <p:cNvSpPr/>
            <p:nvPr/>
          </p:nvSpPr>
          <p:spPr>
            <a:xfrm>
              <a:off x="238" y="993"/>
              <a:ext cx="623" cy="434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96" name="Text Box 44"/>
            <p:cNvSpPr txBox="1"/>
            <p:nvPr/>
          </p:nvSpPr>
          <p:spPr>
            <a:xfrm>
              <a:off x="459" y="1004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107"/>
          <p:cNvGrpSpPr/>
          <p:nvPr/>
        </p:nvGrpSpPr>
        <p:grpSpPr>
          <a:xfrm>
            <a:off x="395288" y="4292600"/>
            <a:ext cx="1812925" cy="2401888"/>
            <a:chOff x="0" y="0"/>
            <a:chExt cx="1100" cy="1603"/>
          </a:xfrm>
        </p:grpSpPr>
        <p:sp>
          <p:nvSpPr>
            <p:cNvPr id="81980" name="Oval 46"/>
            <p:cNvSpPr/>
            <p:nvPr/>
          </p:nvSpPr>
          <p:spPr>
            <a:xfrm>
              <a:off x="52" y="0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81" name="Oval 47"/>
            <p:cNvSpPr/>
            <p:nvPr/>
          </p:nvSpPr>
          <p:spPr>
            <a:xfrm>
              <a:off x="827" y="1392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82" name="Oval 48"/>
            <p:cNvSpPr/>
            <p:nvPr/>
          </p:nvSpPr>
          <p:spPr>
            <a:xfrm>
              <a:off x="827" y="477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83" name="Oval 49"/>
            <p:cNvSpPr/>
            <p:nvPr/>
          </p:nvSpPr>
          <p:spPr>
            <a:xfrm>
              <a:off x="48" y="807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84" name="Line 50"/>
            <p:cNvSpPr/>
            <p:nvPr/>
          </p:nvSpPr>
          <p:spPr>
            <a:xfrm>
              <a:off x="158" y="212"/>
              <a:ext cx="0" cy="599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85" name="Text Box 51"/>
            <p:cNvSpPr txBox="1"/>
            <p:nvPr/>
          </p:nvSpPr>
          <p:spPr>
            <a:xfrm>
              <a:off x="0" y="389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86" name="Line 52"/>
            <p:cNvSpPr/>
            <p:nvPr/>
          </p:nvSpPr>
          <p:spPr>
            <a:xfrm>
              <a:off x="238" y="993"/>
              <a:ext cx="623" cy="434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87" name="Text Box 53"/>
            <p:cNvSpPr txBox="1"/>
            <p:nvPr/>
          </p:nvSpPr>
          <p:spPr>
            <a:xfrm>
              <a:off x="459" y="1004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88" name="Line 54"/>
            <p:cNvSpPr/>
            <p:nvPr/>
          </p:nvSpPr>
          <p:spPr>
            <a:xfrm flipH="1">
              <a:off x="931" y="687"/>
              <a:ext cx="0" cy="6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89" name="Text Box 55"/>
            <p:cNvSpPr txBox="1"/>
            <p:nvPr/>
          </p:nvSpPr>
          <p:spPr>
            <a:xfrm>
              <a:off x="896" y="919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3003" name="Oval 65"/>
          <p:cNvSpPr/>
          <p:nvPr/>
        </p:nvSpPr>
        <p:spPr>
          <a:xfrm>
            <a:off x="3956050" y="1984375"/>
            <a:ext cx="352425" cy="334963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" name="Group 108"/>
          <p:cNvGrpSpPr/>
          <p:nvPr/>
        </p:nvGrpSpPr>
        <p:grpSpPr>
          <a:xfrm>
            <a:off x="2700338" y="4149725"/>
            <a:ext cx="2624137" cy="2255838"/>
            <a:chOff x="0" y="0"/>
            <a:chExt cx="1767" cy="1603"/>
          </a:xfrm>
        </p:grpSpPr>
        <p:sp>
          <p:nvSpPr>
            <p:cNvPr id="81967" name="Oval 67"/>
            <p:cNvSpPr/>
            <p:nvPr/>
          </p:nvSpPr>
          <p:spPr>
            <a:xfrm>
              <a:off x="719" y="0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8" name="Oval 68"/>
            <p:cNvSpPr/>
            <p:nvPr/>
          </p:nvSpPr>
          <p:spPr>
            <a:xfrm>
              <a:off x="1494" y="1392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9" name="Oval 69"/>
            <p:cNvSpPr/>
            <p:nvPr/>
          </p:nvSpPr>
          <p:spPr>
            <a:xfrm>
              <a:off x="1494" y="477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0" name="Oval 70"/>
            <p:cNvSpPr/>
            <p:nvPr/>
          </p:nvSpPr>
          <p:spPr>
            <a:xfrm>
              <a:off x="715" y="807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1" name="Oval 71"/>
            <p:cNvSpPr/>
            <p:nvPr/>
          </p:nvSpPr>
          <p:spPr>
            <a:xfrm>
              <a:off x="0" y="477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2" name="Line 72"/>
            <p:cNvSpPr/>
            <p:nvPr/>
          </p:nvSpPr>
          <p:spPr>
            <a:xfrm>
              <a:off x="825" y="212"/>
              <a:ext cx="0" cy="599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73" name="Text Box 73"/>
            <p:cNvSpPr txBox="1"/>
            <p:nvPr/>
          </p:nvSpPr>
          <p:spPr>
            <a:xfrm>
              <a:off x="667" y="389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4" name="Line 74"/>
            <p:cNvSpPr/>
            <p:nvPr/>
          </p:nvSpPr>
          <p:spPr>
            <a:xfrm>
              <a:off x="905" y="993"/>
              <a:ext cx="623" cy="434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75" name="Text Box 75"/>
            <p:cNvSpPr txBox="1"/>
            <p:nvPr/>
          </p:nvSpPr>
          <p:spPr>
            <a:xfrm>
              <a:off x="1126" y="1004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6" name="Line 76"/>
            <p:cNvSpPr/>
            <p:nvPr/>
          </p:nvSpPr>
          <p:spPr>
            <a:xfrm flipH="1">
              <a:off x="1598" y="687"/>
              <a:ext cx="0" cy="6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77" name="Text Box 77"/>
            <p:cNvSpPr txBox="1"/>
            <p:nvPr/>
          </p:nvSpPr>
          <p:spPr>
            <a:xfrm>
              <a:off x="1563" y="919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78" name="Line 78"/>
            <p:cNvSpPr/>
            <p:nvPr/>
          </p:nvSpPr>
          <p:spPr>
            <a:xfrm>
              <a:off x="213" y="645"/>
              <a:ext cx="512" cy="255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79" name="Text Box 79"/>
            <p:cNvSpPr txBox="1"/>
            <p:nvPr/>
          </p:nvSpPr>
          <p:spPr>
            <a:xfrm>
              <a:off x="345" y="556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Group 111"/>
          <p:cNvGrpSpPr/>
          <p:nvPr/>
        </p:nvGrpSpPr>
        <p:grpSpPr>
          <a:xfrm>
            <a:off x="5781675" y="3933825"/>
            <a:ext cx="2822575" cy="2540000"/>
            <a:chOff x="0" y="0"/>
            <a:chExt cx="1829" cy="1603"/>
          </a:xfrm>
        </p:grpSpPr>
        <p:sp>
          <p:nvSpPr>
            <p:cNvPr id="81951" name="Oval 85"/>
            <p:cNvSpPr/>
            <p:nvPr/>
          </p:nvSpPr>
          <p:spPr>
            <a:xfrm>
              <a:off x="781" y="0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2" name="Oval 86"/>
            <p:cNvSpPr/>
            <p:nvPr/>
          </p:nvSpPr>
          <p:spPr>
            <a:xfrm>
              <a:off x="1556" y="1392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3" name="Oval 87"/>
            <p:cNvSpPr/>
            <p:nvPr/>
          </p:nvSpPr>
          <p:spPr>
            <a:xfrm>
              <a:off x="62" y="1392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4" name="Oval 88"/>
            <p:cNvSpPr/>
            <p:nvPr/>
          </p:nvSpPr>
          <p:spPr>
            <a:xfrm>
              <a:off x="1556" y="477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5" name="Oval 89"/>
            <p:cNvSpPr/>
            <p:nvPr/>
          </p:nvSpPr>
          <p:spPr>
            <a:xfrm>
              <a:off x="777" y="807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6" name="Oval 90"/>
            <p:cNvSpPr/>
            <p:nvPr/>
          </p:nvSpPr>
          <p:spPr>
            <a:xfrm>
              <a:off x="62" y="477"/>
              <a:ext cx="222" cy="211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7" name="Line 91"/>
            <p:cNvSpPr/>
            <p:nvPr/>
          </p:nvSpPr>
          <p:spPr>
            <a:xfrm>
              <a:off x="887" y="212"/>
              <a:ext cx="0" cy="599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58" name="Text Box 92"/>
            <p:cNvSpPr txBox="1"/>
            <p:nvPr/>
          </p:nvSpPr>
          <p:spPr>
            <a:xfrm>
              <a:off x="729" y="389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9" name="Line 93"/>
            <p:cNvSpPr/>
            <p:nvPr/>
          </p:nvSpPr>
          <p:spPr>
            <a:xfrm>
              <a:off x="967" y="993"/>
              <a:ext cx="623" cy="434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60" name="Text Box 94"/>
            <p:cNvSpPr txBox="1"/>
            <p:nvPr/>
          </p:nvSpPr>
          <p:spPr>
            <a:xfrm>
              <a:off x="1188" y="1004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1" name="Line 95"/>
            <p:cNvSpPr/>
            <p:nvPr/>
          </p:nvSpPr>
          <p:spPr>
            <a:xfrm flipH="1">
              <a:off x="1660" y="687"/>
              <a:ext cx="0" cy="68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62" name="Text Box 96"/>
            <p:cNvSpPr txBox="1"/>
            <p:nvPr/>
          </p:nvSpPr>
          <p:spPr>
            <a:xfrm>
              <a:off x="1625" y="919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3" name="Line 97"/>
            <p:cNvSpPr/>
            <p:nvPr/>
          </p:nvSpPr>
          <p:spPr>
            <a:xfrm>
              <a:off x="275" y="645"/>
              <a:ext cx="512" cy="255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64" name="Text Box 98"/>
            <p:cNvSpPr txBox="1"/>
            <p:nvPr/>
          </p:nvSpPr>
          <p:spPr>
            <a:xfrm>
              <a:off x="407" y="556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65" name="Line 99"/>
            <p:cNvSpPr/>
            <p:nvPr/>
          </p:nvSpPr>
          <p:spPr>
            <a:xfrm>
              <a:off x="157" y="695"/>
              <a:ext cx="0" cy="699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66" name="Text Box 100"/>
            <p:cNvSpPr txBox="1"/>
            <p:nvPr/>
          </p:nvSpPr>
          <p:spPr>
            <a:xfrm>
              <a:off x="0" y="916"/>
              <a:ext cx="204" cy="2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1931" name="Text Box 117"/>
          <p:cNvSpPr txBox="1"/>
          <p:nvPr/>
        </p:nvSpPr>
        <p:spPr>
          <a:xfrm>
            <a:off x="3419475" y="911225"/>
            <a:ext cx="1079500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U: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　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V-U:{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32" name="Text Box 124"/>
          <p:cNvSpPr txBox="1"/>
          <p:nvPr/>
        </p:nvSpPr>
        <p:spPr>
          <a:xfrm>
            <a:off x="8316913" y="906463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039" name="Text Box 125"/>
          <p:cNvSpPr txBox="1"/>
          <p:nvPr/>
        </p:nvSpPr>
        <p:spPr>
          <a:xfrm>
            <a:off x="4284663" y="1314450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040" name="Text Box 126"/>
          <p:cNvSpPr txBox="1"/>
          <p:nvPr/>
        </p:nvSpPr>
        <p:spPr>
          <a:xfrm>
            <a:off x="6300788" y="1316038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041" name="Text Box 127"/>
          <p:cNvSpPr txBox="1"/>
          <p:nvPr/>
        </p:nvSpPr>
        <p:spPr>
          <a:xfrm>
            <a:off x="5651500" y="1314450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042" name="Text Box 128"/>
          <p:cNvSpPr txBox="1"/>
          <p:nvPr/>
        </p:nvSpPr>
        <p:spPr>
          <a:xfrm>
            <a:off x="5003800" y="1314450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043" name="Text Box 129"/>
          <p:cNvSpPr txBox="1"/>
          <p:nvPr/>
        </p:nvSpPr>
        <p:spPr>
          <a:xfrm>
            <a:off x="7019925" y="1316038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3044" name="Text Box 130"/>
          <p:cNvSpPr txBox="1"/>
          <p:nvPr/>
        </p:nvSpPr>
        <p:spPr>
          <a:xfrm>
            <a:off x="7739063" y="1314450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1939" name="Text Box 133"/>
          <p:cNvSpPr txBox="1"/>
          <p:nvPr/>
        </p:nvSpPr>
        <p:spPr>
          <a:xfrm>
            <a:off x="8280400" y="1290638"/>
            <a:ext cx="6477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595438" y="1589088"/>
            <a:ext cx="373062" cy="352425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1585913" y="2867025"/>
            <a:ext cx="371475" cy="384175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2820988" y="3786188"/>
            <a:ext cx="371475" cy="384175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2820988" y="2335213"/>
            <a:ext cx="371475" cy="384175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455613" y="2338388"/>
            <a:ext cx="371475" cy="384175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接连接符 9"/>
          <p:cNvCxnSpPr>
            <a:stCxn id="3" idx="4"/>
            <a:endCxn id="103" idx="0"/>
          </p:cNvCxnSpPr>
          <p:nvPr/>
        </p:nvCxnSpPr>
        <p:spPr>
          <a:xfrm flipH="1">
            <a:off x="1771650" y="1941513"/>
            <a:ext cx="11113" cy="925512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9" name="直接连接符 108"/>
          <p:cNvCxnSpPr>
            <a:stCxn id="103" idx="5"/>
            <a:endCxn id="82017" idx="1"/>
          </p:cNvCxnSpPr>
          <p:nvPr/>
        </p:nvCxnSpPr>
        <p:spPr>
          <a:xfrm>
            <a:off x="1903413" y="3195638"/>
            <a:ext cx="962025" cy="701675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1" name="直接连接符 110"/>
          <p:cNvCxnSpPr>
            <a:stCxn id="82003" idx="0"/>
            <a:endCxn id="82011" idx="0"/>
          </p:cNvCxnSpPr>
          <p:nvPr/>
        </p:nvCxnSpPr>
        <p:spPr>
          <a:xfrm flipH="1" flipV="1">
            <a:off x="2987675" y="2716213"/>
            <a:ext cx="22225" cy="1096962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3" name="直接连接符 112"/>
          <p:cNvCxnSpPr>
            <a:stCxn id="82006" idx="2"/>
            <a:endCxn id="82014" idx="0"/>
          </p:cNvCxnSpPr>
          <p:nvPr/>
        </p:nvCxnSpPr>
        <p:spPr>
          <a:xfrm flipH="1" flipV="1">
            <a:off x="782638" y="2644775"/>
            <a:ext cx="814387" cy="407988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5" name="直接连接符 114"/>
          <p:cNvCxnSpPr>
            <a:stCxn id="82010" idx="0"/>
            <a:endCxn id="82010" idx="1"/>
          </p:cNvCxnSpPr>
          <p:nvPr/>
        </p:nvCxnSpPr>
        <p:spPr>
          <a:xfrm>
            <a:off x="588963" y="2716213"/>
            <a:ext cx="0" cy="1109662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7" name="椭圆 116"/>
          <p:cNvSpPr/>
          <p:nvPr/>
        </p:nvSpPr>
        <p:spPr>
          <a:xfrm>
            <a:off x="455613" y="3789363"/>
            <a:ext cx="371475" cy="384175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0949 L -3.05556E-6 -0.0620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3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2.77556E-17 L -0.07083 -0.0608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3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0" y="-2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2.77556E-17 L -0.22448 -0.0608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83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0" y="-2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0926 L 0.00382 -0.062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83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0208 L 0.21667 -0.0588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3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-2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185 L 0.08282 -0.0592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83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0" y="-2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03" grpId="0" animBg="1"/>
      <p:bldP spid="83043" grpId="0"/>
      <p:bldP spid="3" grpId="0" animBg="1"/>
      <p:bldP spid="103" grpId="0" animBg="1"/>
      <p:bldP spid="104" grpId="0" animBg="1"/>
      <p:bldP spid="105" grpId="0" animBg="1"/>
      <p:bldP spid="106" grpId="0" animBg="1"/>
      <p:bldP spid="11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7.4</a:t>
            </a: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图的连通性问题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--</a:t>
            </a: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294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15000"/>
              </a:lnSpc>
              <a:spcBef>
                <a:spcPct val="5000"/>
              </a:spcBef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Prim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算法描述（以邻接矩阵存储）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5000"/>
              </a:lnSpc>
              <a:spcBef>
                <a:spcPct val="500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＝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{u1}, T={}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5000"/>
              </a:lnSpc>
              <a:spcBef>
                <a:spcPct val="500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while(U≠V) {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5000"/>
              </a:lnSpc>
              <a:spcBef>
                <a:spcPct val="500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(u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v)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＝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min{w</a:t>
            </a:r>
            <a:r>
              <a:rPr lang="en-US" altLang="zh-CN" b="1" baseline="-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uv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u∈U, v∈V-U }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5000"/>
              </a:lnSpc>
              <a:spcBef>
                <a:spcPct val="500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T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＝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T+{(u,v)}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5000"/>
              </a:lnSpc>
              <a:spcBef>
                <a:spcPct val="500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U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＝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U+{v}</a:t>
            </a:r>
            <a:endParaRPr lang="en-US" altLang="zh-CN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15000"/>
              </a:lnSpc>
              <a:spcBef>
                <a:spcPct val="500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Prim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算法的时间复杂度为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O(n</a:t>
            </a:r>
            <a:r>
              <a:rPr lang="en-US" altLang="zh-CN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，与网中的边数无关，适用于求边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稠密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的网的最小生成树。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397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有关数据的存储结构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设置一个辅助数组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closedge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，它包括两个域：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Lowcost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：用来保存集合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V-U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中各顶点与集合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中各顶点构成的边中具有最小权值的边的权值；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Adjvex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：用来保存依附于该边的在集合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中的顶点。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8"/>
            <a:ext cx="8785225" cy="54721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void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MiniSpanTree_Prim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(A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MGraph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G,VerTexType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u){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   k=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LocateVex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G,u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); //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取得顶点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的位置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for(j=0; j&lt;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G.vexnum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; ++j)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　　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if(j!=k)  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closedge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[j]={ u, 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G.arcs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[k][j].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adj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};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closedge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[k].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lowcost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=0;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=1; 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&lt;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G.vexnum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; ++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){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	k=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min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closedge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);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	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u0=closedge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[k];  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v0=G.vexs[k]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;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457200" marR="0" lvl="1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cout&lt;&lt;u0&lt;&lt;v0;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457200" marR="0" lvl="1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b="1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colsedge</a:t>
            </a:r>
            <a:r>
              <a:rPr lang="en-US" altLang="zh-CN" b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[k].</a:t>
            </a:r>
            <a:r>
              <a:rPr lang="en-US" altLang="zh-CN" b="1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lowcost=0;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	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(j=0;j&lt;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G.vexnum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;++j)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　　　   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if 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G.arcs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[k][j]&lt;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colsedge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[j].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lowcost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黑体" panose="02010609060101010101" pitchFamily="49" charset="-122"/>
                <a:cs typeface="+mn-ea"/>
              </a:rPr>
              <a:t>　    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ea"/>
              </a:rPr>
              <a:t>closedge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ea"/>
              </a:rPr>
              <a:t>[j]={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ea"/>
              </a:rPr>
              <a:t>G.vexs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ea"/>
              </a:rPr>
              <a:t>[k],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ea"/>
              </a:rPr>
              <a:t>G.arcs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ea"/>
              </a:rPr>
              <a:t>[k][j]};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黑体" panose="02010609060101010101" pitchFamily="49" charset="-122"/>
              <a:cs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　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}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}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6020" name="圆角矩形标注 1"/>
          <p:cNvSpPr/>
          <p:nvPr/>
        </p:nvSpPr>
        <p:spPr>
          <a:xfrm>
            <a:off x="4505960" y="2636520"/>
            <a:ext cx="2727960" cy="504825"/>
          </a:xfrm>
          <a:prstGeom prst="wedgeRoundRectCallout">
            <a:avLst>
              <a:gd name="adj1" fmla="val -88314"/>
              <a:gd name="adj2" fmla="val 135534"/>
              <a:gd name="adj3" fmla="val 16667"/>
            </a:avLst>
          </a:prstGeom>
          <a:solidFill>
            <a:srgbClr val="DCE6F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000" dirty="0">
                <a:latin typeface="Arial" panose="020B0604020202020204" pitchFamily="34" charset="0"/>
              </a:rPr>
              <a:t>寻找当前最小权值</a:t>
            </a:r>
            <a:endParaRPr lang="zh-CN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1" name="圆角矩形标注 9"/>
          <p:cNvSpPr/>
          <p:nvPr/>
        </p:nvSpPr>
        <p:spPr>
          <a:xfrm>
            <a:off x="4505960" y="3214053"/>
            <a:ext cx="2727325" cy="503237"/>
          </a:xfrm>
          <a:prstGeom prst="wedgeRoundRectCallout">
            <a:avLst>
              <a:gd name="adj1" fmla="val -96263"/>
              <a:gd name="adj2" fmla="val 89747"/>
              <a:gd name="adj3" fmla="val 16667"/>
            </a:avLst>
          </a:prstGeom>
          <a:solidFill>
            <a:srgbClr val="DCE6F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第</a:t>
            </a:r>
            <a:r>
              <a:rPr lang="en-US" altLang="zh-CN" sz="2000" dirty="0">
                <a:latin typeface="Arial" panose="020B0604020202020204" pitchFamily="34" charset="0"/>
              </a:rPr>
              <a:t>k</a:t>
            </a:r>
            <a:r>
              <a:rPr lang="zh-CN" altLang="en-US" sz="2000" dirty="0">
                <a:latin typeface="Arial" panose="020B0604020202020204" pitchFamily="34" charset="0"/>
              </a:rPr>
              <a:t>个顶点归并到集合</a:t>
            </a:r>
            <a:r>
              <a:rPr lang="en-US" altLang="zh-CN" sz="2000" dirty="0">
                <a:latin typeface="Arial" panose="020B0604020202020204" pitchFamily="34" charset="0"/>
              </a:rPr>
              <a:t>U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2" name="圆角矩形标注 10"/>
          <p:cNvSpPr/>
          <p:nvPr/>
        </p:nvSpPr>
        <p:spPr>
          <a:xfrm>
            <a:off x="6083935" y="4509135"/>
            <a:ext cx="2089150" cy="647700"/>
          </a:xfrm>
          <a:prstGeom prst="wedgeRoundRectCallout">
            <a:avLst>
              <a:gd name="adj1" fmla="val -101823"/>
              <a:gd name="adj2" fmla="val 58431"/>
              <a:gd name="adj3" fmla="val 16667"/>
            </a:avLst>
          </a:prstGeom>
          <a:solidFill>
            <a:srgbClr val="DCE6F2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新顶点并入</a:t>
            </a:r>
            <a:r>
              <a:rPr lang="en-US" altLang="zh-CN" sz="2000" dirty="0">
                <a:latin typeface="Arial" panose="020B0604020202020204" pitchFamily="34" charset="0"/>
              </a:rPr>
              <a:t>U</a:t>
            </a:r>
            <a:r>
              <a:rPr lang="zh-CN" altLang="en-US" sz="2000" dirty="0">
                <a:latin typeface="Arial" panose="020B0604020202020204" pitchFamily="34" charset="0"/>
              </a:rPr>
              <a:t>后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Arial" panose="020B0604020202020204" pitchFamily="34" charset="0"/>
              </a:rPr>
              <a:t>重新选择最小边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bldLvl="0" animBg="1"/>
      <p:bldP spid="86021" grpId="0" bldLvl="0" animBg="1"/>
      <p:bldP spid="86022" grpId="0" bldLvl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cxnSp>
        <p:nvCxnSpPr>
          <p:cNvPr id="87042" name="直接连接符 86017"/>
          <p:cNvCxnSpPr/>
          <p:nvPr/>
        </p:nvCxnSpPr>
        <p:spPr>
          <a:xfrm>
            <a:off x="7539038" y="3873500"/>
            <a:ext cx="0" cy="617538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70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6020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endParaRPr lang="zh-CN" altLang="zh-CN" dirty="0"/>
          </a:p>
        </p:txBody>
      </p:sp>
      <p:sp>
        <p:nvSpPr>
          <p:cNvPr id="87045" name="Text Box 46"/>
          <p:cNvSpPr txBox="1"/>
          <p:nvPr/>
        </p:nvSpPr>
        <p:spPr>
          <a:xfrm>
            <a:off x="557213" y="1797050"/>
            <a:ext cx="9906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i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adjvex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lowcost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6" name="Text Box 59"/>
          <p:cNvSpPr txBox="1"/>
          <p:nvPr/>
        </p:nvSpPr>
        <p:spPr>
          <a:xfrm>
            <a:off x="1617663" y="1773238"/>
            <a:ext cx="37941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0        1       2        3         4         5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7" name="Text Box 74"/>
          <p:cNvSpPr txBox="1"/>
          <p:nvPr/>
        </p:nvSpPr>
        <p:spPr>
          <a:xfrm>
            <a:off x="1235075" y="1444625"/>
            <a:ext cx="133508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U={ V0 }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48" name="Text Box 75"/>
          <p:cNvSpPr txBox="1"/>
          <p:nvPr/>
        </p:nvSpPr>
        <p:spPr>
          <a:xfrm>
            <a:off x="1163638" y="3573463"/>
            <a:ext cx="1752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U={ V0,V2 }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6025" name="Group 128"/>
          <p:cNvGrpSpPr/>
          <p:nvPr/>
        </p:nvGrpSpPr>
        <p:grpSpPr>
          <a:xfrm>
            <a:off x="5937250" y="1268413"/>
            <a:ext cx="2738438" cy="2103437"/>
            <a:chOff x="0" y="0"/>
            <a:chExt cx="1725" cy="1325"/>
          </a:xfrm>
        </p:grpSpPr>
        <p:sp>
          <p:nvSpPr>
            <p:cNvPr id="86120" name="Line 24"/>
            <p:cNvSpPr/>
            <p:nvPr/>
          </p:nvSpPr>
          <p:spPr>
            <a:xfrm>
              <a:off x="1129" y="293"/>
              <a:ext cx="286" cy="24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121" name="Line 26"/>
            <p:cNvSpPr/>
            <p:nvPr/>
          </p:nvSpPr>
          <p:spPr>
            <a:xfrm flipH="1">
              <a:off x="1336" y="768"/>
              <a:ext cx="143" cy="336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122" name="Line 27"/>
            <p:cNvSpPr/>
            <p:nvPr/>
          </p:nvSpPr>
          <p:spPr>
            <a:xfrm>
              <a:off x="812" y="1200"/>
              <a:ext cx="333" cy="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123" name="Line 29"/>
            <p:cNvSpPr/>
            <p:nvPr/>
          </p:nvSpPr>
          <p:spPr>
            <a:xfrm flipH="1">
              <a:off x="717" y="816"/>
              <a:ext cx="190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124" name="Line 32"/>
            <p:cNvSpPr/>
            <p:nvPr/>
          </p:nvSpPr>
          <p:spPr>
            <a:xfrm flipH="1">
              <a:off x="1098" y="624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86125" name="Group 5"/>
            <p:cNvGrpSpPr/>
            <p:nvPr/>
          </p:nvGrpSpPr>
          <p:grpSpPr>
            <a:xfrm>
              <a:off x="856" y="576"/>
              <a:ext cx="333" cy="269"/>
              <a:chOff x="0" y="0"/>
              <a:chExt cx="336" cy="269"/>
            </a:xfrm>
          </p:grpSpPr>
          <p:sp>
            <p:nvSpPr>
              <p:cNvPr id="86158" name="Oval 6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59" name="Text Box 7"/>
              <p:cNvSpPr txBox="1"/>
              <p:nvPr/>
            </p:nvSpPr>
            <p:spPr>
              <a:xfrm>
                <a:off x="0" y="48"/>
                <a:ext cx="33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V2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6126" name="Group 8"/>
            <p:cNvGrpSpPr/>
            <p:nvPr/>
          </p:nvGrpSpPr>
          <p:grpSpPr>
            <a:xfrm>
              <a:off x="857" y="96"/>
              <a:ext cx="363" cy="269"/>
              <a:chOff x="0" y="0"/>
              <a:chExt cx="366" cy="269"/>
            </a:xfrm>
          </p:grpSpPr>
          <p:sp>
            <p:nvSpPr>
              <p:cNvPr id="86156" name="Oval 9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57" name="Text Box 10"/>
              <p:cNvSpPr txBox="1"/>
              <p:nvPr/>
            </p:nvSpPr>
            <p:spPr>
              <a:xfrm>
                <a:off x="10" y="43"/>
                <a:ext cx="35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V0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6127" name="Group 11"/>
            <p:cNvGrpSpPr/>
            <p:nvPr/>
          </p:nvGrpSpPr>
          <p:grpSpPr>
            <a:xfrm>
              <a:off x="1385" y="480"/>
              <a:ext cx="340" cy="269"/>
              <a:chOff x="0" y="0"/>
              <a:chExt cx="342" cy="269"/>
            </a:xfrm>
          </p:grpSpPr>
          <p:sp>
            <p:nvSpPr>
              <p:cNvPr id="86154" name="Oval 12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55" name="Text Box 13"/>
              <p:cNvSpPr txBox="1"/>
              <p:nvPr/>
            </p:nvSpPr>
            <p:spPr>
              <a:xfrm>
                <a:off x="15" y="32"/>
                <a:ext cx="32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V3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6128" name="Group 14"/>
            <p:cNvGrpSpPr/>
            <p:nvPr/>
          </p:nvGrpSpPr>
          <p:grpSpPr>
            <a:xfrm>
              <a:off x="1139" y="1056"/>
              <a:ext cx="352" cy="269"/>
              <a:chOff x="0" y="0"/>
              <a:chExt cx="260" cy="269"/>
            </a:xfrm>
          </p:grpSpPr>
          <p:sp>
            <p:nvSpPr>
              <p:cNvPr id="86152" name="Oval 15"/>
              <p:cNvSpPr/>
              <p:nvPr/>
            </p:nvSpPr>
            <p:spPr>
              <a:xfrm>
                <a:off x="0" y="0"/>
                <a:ext cx="215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53" name="Text Box 16"/>
              <p:cNvSpPr txBox="1"/>
              <p:nvPr/>
            </p:nvSpPr>
            <p:spPr>
              <a:xfrm>
                <a:off x="6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V5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6129" name="Group 17"/>
            <p:cNvGrpSpPr/>
            <p:nvPr/>
          </p:nvGrpSpPr>
          <p:grpSpPr>
            <a:xfrm>
              <a:off x="570" y="1056"/>
              <a:ext cx="311" cy="269"/>
              <a:chOff x="0" y="0"/>
              <a:chExt cx="265" cy="269"/>
            </a:xfrm>
          </p:grpSpPr>
          <p:sp>
            <p:nvSpPr>
              <p:cNvPr id="86150" name="Oval 18"/>
              <p:cNvSpPr/>
              <p:nvPr/>
            </p:nvSpPr>
            <p:spPr>
              <a:xfrm>
                <a:off x="0" y="0"/>
                <a:ext cx="252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51" name="Text Box 19"/>
              <p:cNvSpPr txBox="1"/>
              <p:nvPr/>
            </p:nvSpPr>
            <p:spPr>
              <a:xfrm>
                <a:off x="11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V4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6130" name="Group 20"/>
            <p:cNvGrpSpPr/>
            <p:nvPr/>
          </p:nvGrpSpPr>
          <p:grpSpPr>
            <a:xfrm>
              <a:off x="288" y="480"/>
              <a:ext cx="363" cy="269"/>
              <a:chOff x="0" y="0"/>
              <a:chExt cx="366" cy="269"/>
            </a:xfrm>
          </p:grpSpPr>
          <p:sp>
            <p:nvSpPr>
              <p:cNvPr id="86148" name="Oval 21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49" name="Text Box 22"/>
              <p:cNvSpPr txBox="1"/>
              <p:nvPr/>
            </p:nvSpPr>
            <p:spPr>
              <a:xfrm>
                <a:off x="9" y="38"/>
                <a:ext cx="35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86131" name="Line 23"/>
            <p:cNvSpPr/>
            <p:nvPr/>
          </p:nvSpPr>
          <p:spPr>
            <a:xfrm flipH="1">
              <a:off x="526" y="240"/>
              <a:ext cx="333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132" name="Line 25"/>
            <p:cNvSpPr/>
            <p:nvPr/>
          </p:nvSpPr>
          <p:spPr>
            <a:xfrm>
              <a:off x="478" y="755"/>
              <a:ext cx="173" cy="323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133" name="Line 28"/>
            <p:cNvSpPr/>
            <p:nvPr/>
          </p:nvSpPr>
          <p:spPr>
            <a:xfrm>
              <a:off x="1002" y="384"/>
              <a:ext cx="0" cy="192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134" name="Line 30"/>
            <p:cNvSpPr/>
            <p:nvPr/>
          </p:nvSpPr>
          <p:spPr>
            <a:xfrm>
              <a:off x="1098" y="816"/>
              <a:ext cx="142" cy="24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135" name="Line 31"/>
            <p:cNvSpPr/>
            <p:nvPr/>
          </p:nvSpPr>
          <p:spPr>
            <a:xfrm>
              <a:off x="574" y="624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136" name="Text Box 33"/>
            <p:cNvSpPr txBox="1"/>
            <p:nvPr/>
          </p:nvSpPr>
          <p:spPr>
            <a:xfrm>
              <a:off x="383" y="768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37" name="Text Box 34"/>
            <p:cNvSpPr txBox="1"/>
            <p:nvPr/>
          </p:nvSpPr>
          <p:spPr>
            <a:xfrm>
              <a:off x="539" y="230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38" name="Text Box 35"/>
            <p:cNvSpPr txBox="1"/>
            <p:nvPr/>
          </p:nvSpPr>
          <p:spPr>
            <a:xfrm>
              <a:off x="1240" y="230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39" name="Text Box 36"/>
            <p:cNvSpPr txBox="1"/>
            <p:nvPr/>
          </p:nvSpPr>
          <p:spPr>
            <a:xfrm>
              <a:off x="1383" y="805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40" name="Text Box 37"/>
            <p:cNvSpPr txBox="1"/>
            <p:nvPr/>
          </p:nvSpPr>
          <p:spPr>
            <a:xfrm>
              <a:off x="859" y="336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41" name="Text Box 38"/>
            <p:cNvSpPr txBox="1"/>
            <p:nvPr/>
          </p:nvSpPr>
          <p:spPr>
            <a:xfrm>
              <a:off x="669" y="819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42" name="Text Box 39"/>
            <p:cNvSpPr txBox="1"/>
            <p:nvPr/>
          </p:nvSpPr>
          <p:spPr>
            <a:xfrm>
              <a:off x="1145" y="456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43" name="Text Box 40"/>
            <p:cNvSpPr txBox="1"/>
            <p:nvPr/>
          </p:nvSpPr>
          <p:spPr>
            <a:xfrm>
              <a:off x="630" y="456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44" name="Text Box 41"/>
            <p:cNvSpPr txBox="1"/>
            <p:nvPr/>
          </p:nvSpPr>
          <p:spPr>
            <a:xfrm>
              <a:off x="1145" y="819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4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45" name="Text Box 42"/>
            <p:cNvSpPr txBox="1"/>
            <p:nvPr/>
          </p:nvSpPr>
          <p:spPr>
            <a:xfrm>
              <a:off x="907" y="1001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46" name="Oval 121"/>
            <p:cNvSpPr/>
            <p:nvPr/>
          </p:nvSpPr>
          <p:spPr>
            <a:xfrm>
              <a:off x="768" y="11"/>
              <a:ext cx="480" cy="432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47" name="AutoShape 122"/>
            <p:cNvSpPr/>
            <p:nvPr/>
          </p:nvSpPr>
          <p:spPr>
            <a:xfrm>
              <a:off x="0" y="0"/>
              <a:ext cx="432" cy="240"/>
            </a:xfrm>
            <a:prstGeom prst="wedgeEllipseCallout">
              <a:avLst>
                <a:gd name="adj1" fmla="val 138889"/>
                <a:gd name="adj2" fmla="val 25417"/>
              </a:avLst>
            </a:prstGeom>
            <a:gradFill rotWithShape="0">
              <a:gsLst>
                <a:gs pos="0">
                  <a:srgbClr val="CFCFCF"/>
                </a:gs>
                <a:gs pos="100000">
                  <a:srgbClr val="FFFFFF"/>
                </a:gs>
              </a:gsLst>
              <a:lin ang="0" scaled="1"/>
              <a:tileRect/>
            </a:gra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7090" name="Text Box 125"/>
          <p:cNvSpPr txBox="1"/>
          <p:nvPr/>
        </p:nvSpPr>
        <p:spPr>
          <a:xfrm>
            <a:off x="2667000" y="1444625"/>
            <a:ext cx="28416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V-U={ V1,V2,V3,V4,V5 }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91" name="Text Box 126"/>
          <p:cNvSpPr txBox="1"/>
          <p:nvPr/>
        </p:nvSpPr>
        <p:spPr>
          <a:xfrm>
            <a:off x="3040063" y="3573463"/>
            <a:ext cx="2611437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V-U={ V1,V3,V4,V5 }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表格 86027"/>
          <p:cNvGraphicFramePr>
            <a:graphicFrameLocks noGrp="1"/>
          </p:cNvGraphicFramePr>
          <p:nvPr/>
        </p:nvGraphicFramePr>
        <p:xfrm>
          <a:off x="1638300" y="2222500"/>
          <a:ext cx="4013200" cy="874713"/>
        </p:xfrm>
        <a:graphic>
          <a:graphicData uri="http://schemas.openxmlformats.org/drawingml/2006/table">
            <a:tbl>
              <a:tblPr/>
              <a:tblGrid>
                <a:gridCol w="644525"/>
                <a:gridCol w="646113"/>
                <a:gridCol w="644525"/>
                <a:gridCol w="646112"/>
                <a:gridCol w="760413"/>
                <a:gridCol w="671512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max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max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66" marB="4576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115" name="Text Box 59"/>
          <p:cNvSpPr txBox="1"/>
          <p:nvPr/>
        </p:nvSpPr>
        <p:spPr>
          <a:xfrm>
            <a:off x="1544638" y="4003675"/>
            <a:ext cx="37941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0        1       2        3         4         5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表格 86051"/>
          <p:cNvGraphicFramePr>
            <a:graphicFrameLocks noGrp="1"/>
          </p:cNvGraphicFramePr>
          <p:nvPr/>
        </p:nvGraphicFramePr>
        <p:xfrm>
          <a:off x="1566863" y="4452938"/>
          <a:ext cx="3868738" cy="793750"/>
        </p:xfrm>
        <a:graphic>
          <a:graphicData uri="http://schemas.openxmlformats.org/drawingml/2006/table">
            <a:tbl>
              <a:tblPr/>
              <a:tblGrid>
                <a:gridCol w="622300"/>
                <a:gridCol w="622300"/>
                <a:gridCol w="622300"/>
                <a:gridCol w="622300"/>
                <a:gridCol w="731837"/>
                <a:gridCol w="6477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4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139" name="Text Box 46"/>
          <p:cNvSpPr txBox="1"/>
          <p:nvPr/>
        </p:nvSpPr>
        <p:spPr>
          <a:xfrm>
            <a:off x="536575" y="4044950"/>
            <a:ext cx="9906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i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adjvex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lowcost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" name="Group 128"/>
          <p:cNvGrpSpPr/>
          <p:nvPr/>
        </p:nvGrpSpPr>
        <p:grpSpPr>
          <a:xfrm>
            <a:off x="5929313" y="3468688"/>
            <a:ext cx="2738437" cy="2103437"/>
            <a:chOff x="0" y="0"/>
            <a:chExt cx="1725" cy="1325"/>
          </a:xfrm>
        </p:grpSpPr>
        <p:sp>
          <p:nvSpPr>
            <p:cNvPr id="86081" name="Line 24"/>
            <p:cNvSpPr/>
            <p:nvPr/>
          </p:nvSpPr>
          <p:spPr>
            <a:xfrm>
              <a:off x="1129" y="293"/>
              <a:ext cx="286" cy="24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082" name="Line 26"/>
            <p:cNvSpPr/>
            <p:nvPr/>
          </p:nvSpPr>
          <p:spPr>
            <a:xfrm flipH="1">
              <a:off x="1336" y="768"/>
              <a:ext cx="143" cy="336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083" name="Line 27"/>
            <p:cNvSpPr/>
            <p:nvPr/>
          </p:nvSpPr>
          <p:spPr>
            <a:xfrm>
              <a:off x="812" y="1200"/>
              <a:ext cx="333" cy="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084" name="Line 29"/>
            <p:cNvSpPr/>
            <p:nvPr/>
          </p:nvSpPr>
          <p:spPr>
            <a:xfrm flipH="1">
              <a:off x="717" y="816"/>
              <a:ext cx="190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085" name="Line 32"/>
            <p:cNvSpPr/>
            <p:nvPr/>
          </p:nvSpPr>
          <p:spPr>
            <a:xfrm flipH="1">
              <a:off x="1098" y="624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86086" name="Group 5"/>
            <p:cNvGrpSpPr/>
            <p:nvPr/>
          </p:nvGrpSpPr>
          <p:grpSpPr>
            <a:xfrm>
              <a:off x="856" y="576"/>
              <a:ext cx="333" cy="269"/>
              <a:chOff x="0" y="0"/>
              <a:chExt cx="336" cy="269"/>
            </a:xfrm>
          </p:grpSpPr>
          <p:sp>
            <p:nvSpPr>
              <p:cNvPr id="86118" name="Oval 6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19" name="Text Box 7"/>
              <p:cNvSpPr txBox="1"/>
              <p:nvPr/>
            </p:nvSpPr>
            <p:spPr>
              <a:xfrm>
                <a:off x="0" y="48"/>
                <a:ext cx="33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V2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6087" name="Group 8"/>
            <p:cNvGrpSpPr/>
            <p:nvPr/>
          </p:nvGrpSpPr>
          <p:grpSpPr>
            <a:xfrm>
              <a:off x="857" y="96"/>
              <a:ext cx="363" cy="269"/>
              <a:chOff x="0" y="0"/>
              <a:chExt cx="366" cy="269"/>
            </a:xfrm>
          </p:grpSpPr>
          <p:sp>
            <p:nvSpPr>
              <p:cNvPr id="86116" name="Oval 9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17" name="Text Box 10"/>
              <p:cNvSpPr txBox="1"/>
              <p:nvPr/>
            </p:nvSpPr>
            <p:spPr>
              <a:xfrm>
                <a:off x="10" y="43"/>
                <a:ext cx="35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V0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6088" name="Group 11"/>
            <p:cNvGrpSpPr/>
            <p:nvPr/>
          </p:nvGrpSpPr>
          <p:grpSpPr>
            <a:xfrm>
              <a:off x="1385" y="480"/>
              <a:ext cx="340" cy="269"/>
              <a:chOff x="0" y="0"/>
              <a:chExt cx="342" cy="269"/>
            </a:xfrm>
          </p:grpSpPr>
          <p:sp>
            <p:nvSpPr>
              <p:cNvPr id="86114" name="Oval 12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15" name="Text Box 13"/>
              <p:cNvSpPr txBox="1"/>
              <p:nvPr/>
            </p:nvSpPr>
            <p:spPr>
              <a:xfrm>
                <a:off x="15" y="32"/>
                <a:ext cx="32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V3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6089" name="Group 14"/>
            <p:cNvGrpSpPr/>
            <p:nvPr/>
          </p:nvGrpSpPr>
          <p:grpSpPr>
            <a:xfrm>
              <a:off x="1139" y="1056"/>
              <a:ext cx="352" cy="269"/>
              <a:chOff x="0" y="0"/>
              <a:chExt cx="260" cy="269"/>
            </a:xfrm>
          </p:grpSpPr>
          <p:sp>
            <p:nvSpPr>
              <p:cNvPr id="86112" name="Oval 15"/>
              <p:cNvSpPr/>
              <p:nvPr/>
            </p:nvSpPr>
            <p:spPr>
              <a:xfrm>
                <a:off x="0" y="0"/>
                <a:ext cx="215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13" name="Text Box 16"/>
              <p:cNvSpPr txBox="1"/>
              <p:nvPr/>
            </p:nvSpPr>
            <p:spPr>
              <a:xfrm>
                <a:off x="6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V5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6090" name="Group 17"/>
            <p:cNvGrpSpPr/>
            <p:nvPr/>
          </p:nvGrpSpPr>
          <p:grpSpPr>
            <a:xfrm>
              <a:off x="570" y="1056"/>
              <a:ext cx="311" cy="269"/>
              <a:chOff x="0" y="0"/>
              <a:chExt cx="265" cy="269"/>
            </a:xfrm>
          </p:grpSpPr>
          <p:sp>
            <p:nvSpPr>
              <p:cNvPr id="86110" name="Oval 18"/>
              <p:cNvSpPr/>
              <p:nvPr/>
            </p:nvSpPr>
            <p:spPr>
              <a:xfrm>
                <a:off x="0" y="0"/>
                <a:ext cx="252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11" name="Text Box 19"/>
              <p:cNvSpPr txBox="1"/>
              <p:nvPr/>
            </p:nvSpPr>
            <p:spPr>
              <a:xfrm>
                <a:off x="11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V4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6091" name="Group 20"/>
            <p:cNvGrpSpPr/>
            <p:nvPr/>
          </p:nvGrpSpPr>
          <p:grpSpPr>
            <a:xfrm>
              <a:off x="288" y="480"/>
              <a:ext cx="363" cy="269"/>
              <a:chOff x="0" y="0"/>
              <a:chExt cx="366" cy="269"/>
            </a:xfrm>
          </p:grpSpPr>
          <p:sp>
            <p:nvSpPr>
              <p:cNvPr id="86108" name="Oval 21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6109" name="Text Box 22"/>
              <p:cNvSpPr txBox="1"/>
              <p:nvPr/>
            </p:nvSpPr>
            <p:spPr>
              <a:xfrm>
                <a:off x="9" y="38"/>
                <a:ext cx="35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86092" name="Line 23"/>
            <p:cNvSpPr/>
            <p:nvPr/>
          </p:nvSpPr>
          <p:spPr>
            <a:xfrm flipH="1">
              <a:off x="526" y="240"/>
              <a:ext cx="333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093" name="Line 25"/>
            <p:cNvSpPr/>
            <p:nvPr/>
          </p:nvSpPr>
          <p:spPr>
            <a:xfrm>
              <a:off x="478" y="755"/>
              <a:ext cx="173" cy="323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094" name="Line 30"/>
            <p:cNvSpPr/>
            <p:nvPr/>
          </p:nvSpPr>
          <p:spPr>
            <a:xfrm>
              <a:off x="1098" y="816"/>
              <a:ext cx="142" cy="24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095" name="Line 31"/>
            <p:cNvSpPr/>
            <p:nvPr/>
          </p:nvSpPr>
          <p:spPr>
            <a:xfrm>
              <a:off x="574" y="624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096" name="Text Box 33"/>
            <p:cNvSpPr txBox="1"/>
            <p:nvPr/>
          </p:nvSpPr>
          <p:spPr>
            <a:xfrm>
              <a:off x="383" y="768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097" name="Text Box 34"/>
            <p:cNvSpPr txBox="1"/>
            <p:nvPr/>
          </p:nvSpPr>
          <p:spPr>
            <a:xfrm>
              <a:off x="539" y="230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098" name="Text Box 35"/>
            <p:cNvSpPr txBox="1"/>
            <p:nvPr/>
          </p:nvSpPr>
          <p:spPr>
            <a:xfrm>
              <a:off x="1240" y="230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099" name="Text Box 36"/>
            <p:cNvSpPr txBox="1"/>
            <p:nvPr/>
          </p:nvSpPr>
          <p:spPr>
            <a:xfrm>
              <a:off x="1383" y="805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00" name="Text Box 37"/>
            <p:cNvSpPr txBox="1"/>
            <p:nvPr/>
          </p:nvSpPr>
          <p:spPr>
            <a:xfrm>
              <a:off x="852" y="372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01" name="Text Box 38"/>
            <p:cNvSpPr txBox="1"/>
            <p:nvPr/>
          </p:nvSpPr>
          <p:spPr>
            <a:xfrm>
              <a:off x="669" y="819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02" name="Text Box 39"/>
            <p:cNvSpPr txBox="1"/>
            <p:nvPr/>
          </p:nvSpPr>
          <p:spPr>
            <a:xfrm>
              <a:off x="1145" y="456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03" name="Text Box 40"/>
            <p:cNvSpPr txBox="1"/>
            <p:nvPr/>
          </p:nvSpPr>
          <p:spPr>
            <a:xfrm>
              <a:off x="630" y="456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04" name="Text Box 41"/>
            <p:cNvSpPr txBox="1"/>
            <p:nvPr/>
          </p:nvSpPr>
          <p:spPr>
            <a:xfrm>
              <a:off x="1145" y="819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4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05" name="Text Box 42"/>
            <p:cNvSpPr txBox="1"/>
            <p:nvPr/>
          </p:nvSpPr>
          <p:spPr>
            <a:xfrm>
              <a:off x="907" y="1001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6106" name="Oval 121"/>
            <p:cNvSpPr/>
            <p:nvPr/>
          </p:nvSpPr>
          <p:spPr>
            <a:xfrm>
              <a:off x="768" y="11"/>
              <a:ext cx="480" cy="949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6107" name="AutoShape 122"/>
            <p:cNvSpPr/>
            <p:nvPr/>
          </p:nvSpPr>
          <p:spPr>
            <a:xfrm>
              <a:off x="0" y="0"/>
              <a:ext cx="432" cy="240"/>
            </a:xfrm>
            <a:prstGeom prst="wedgeEllipseCallout">
              <a:avLst>
                <a:gd name="adj1" fmla="val 138889"/>
                <a:gd name="adj2" fmla="val 25417"/>
              </a:avLst>
            </a:prstGeom>
            <a:gradFill rotWithShape="0">
              <a:gsLst>
                <a:gs pos="0">
                  <a:srgbClr val="CFCFCF"/>
                </a:gs>
                <a:gs pos="100000">
                  <a:srgbClr val="FFFFFF"/>
                </a:gs>
              </a:gsLst>
              <a:lin ang="0" scaled="1"/>
              <a:tileRect/>
            </a:gra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7180" name="矩形 86015"/>
          <p:cNvSpPr/>
          <p:nvPr/>
        </p:nvSpPr>
        <p:spPr>
          <a:xfrm>
            <a:off x="1544638" y="4440238"/>
            <a:ext cx="3870325" cy="42862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181" name="矩形 173"/>
          <p:cNvSpPr/>
          <p:nvPr/>
        </p:nvSpPr>
        <p:spPr>
          <a:xfrm>
            <a:off x="1544638" y="4872038"/>
            <a:ext cx="3870325" cy="42862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182" name="矩形 174"/>
          <p:cNvSpPr/>
          <p:nvPr/>
        </p:nvSpPr>
        <p:spPr>
          <a:xfrm>
            <a:off x="1628775" y="2197100"/>
            <a:ext cx="4022725" cy="42862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183" name="矩形 175"/>
          <p:cNvSpPr/>
          <p:nvPr/>
        </p:nvSpPr>
        <p:spPr>
          <a:xfrm>
            <a:off x="1628775" y="2628900"/>
            <a:ext cx="4022725" cy="42862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7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7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/>
      <p:bldP spid="87046" grpId="0"/>
      <p:bldP spid="87047" grpId="0"/>
      <p:bldP spid="87048" grpId="0"/>
      <p:bldP spid="87090" grpId="0"/>
      <p:bldP spid="87091" grpId="0"/>
      <p:bldP spid="87115" grpId="0"/>
      <p:bldP spid="87139" grpId="0"/>
      <p:bldP spid="87180" grpId="0" animBg="1"/>
      <p:bldP spid="87181" grpId="0" animBg="1"/>
      <p:bldP spid="87182" grpId="0" animBg="1"/>
      <p:bldP spid="8718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cxnSp>
        <p:nvCxnSpPr>
          <p:cNvPr id="87042" name="直接连接符 100"/>
          <p:cNvCxnSpPr/>
          <p:nvPr/>
        </p:nvCxnSpPr>
        <p:spPr>
          <a:xfrm>
            <a:off x="7523163" y="2474913"/>
            <a:ext cx="390525" cy="684212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7043" name="直接连接符 99"/>
          <p:cNvCxnSpPr/>
          <p:nvPr/>
        </p:nvCxnSpPr>
        <p:spPr>
          <a:xfrm>
            <a:off x="7451725" y="1755775"/>
            <a:ext cx="0" cy="617538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80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704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endParaRPr lang="zh-CN" altLang="zh-CN" dirty="0"/>
          </a:p>
        </p:txBody>
      </p:sp>
      <p:sp>
        <p:nvSpPr>
          <p:cNvPr id="88070" name="Text Box 46"/>
          <p:cNvSpPr txBox="1"/>
          <p:nvPr/>
        </p:nvSpPr>
        <p:spPr>
          <a:xfrm>
            <a:off x="557213" y="1797050"/>
            <a:ext cx="9906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i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adjvex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lowcost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071" name="Text Box 59"/>
          <p:cNvSpPr txBox="1"/>
          <p:nvPr/>
        </p:nvSpPr>
        <p:spPr>
          <a:xfrm>
            <a:off x="1617663" y="1773238"/>
            <a:ext cx="37941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0        1       2        3         4         5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072" name="Text Box 74"/>
          <p:cNvSpPr txBox="1"/>
          <p:nvPr/>
        </p:nvSpPr>
        <p:spPr>
          <a:xfrm>
            <a:off x="1235075" y="1444625"/>
            <a:ext cx="24733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U={ V0,V2,V5 }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073" name="Text Box 75"/>
          <p:cNvSpPr txBox="1"/>
          <p:nvPr/>
        </p:nvSpPr>
        <p:spPr>
          <a:xfrm>
            <a:off x="1163638" y="3573463"/>
            <a:ext cx="254476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U={V0,V2,V5,V3 }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87050" name="Group 128"/>
          <p:cNvGrpSpPr/>
          <p:nvPr/>
        </p:nvGrpSpPr>
        <p:grpSpPr>
          <a:xfrm>
            <a:off x="5875338" y="1268413"/>
            <a:ext cx="2738437" cy="2220912"/>
            <a:chOff x="0" y="0"/>
            <a:chExt cx="1725" cy="1399"/>
          </a:xfrm>
        </p:grpSpPr>
        <p:sp>
          <p:nvSpPr>
            <p:cNvPr id="87146" name="Line 24"/>
            <p:cNvSpPr/>
            <p:nvPr/>
          </p:nvSpPr>
          <p:spPr>
            <a:xfrm>
              <a:off x="1129" y="293"/>
              <a:ext cx="286" cy="24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47" name="Line 26"/>
            <p:cNvSpPr/>
            <p:nvPr/>
          </p:nvSpPr>
          <p:spPr>
            <a:xfrm flipH="1">
              <a:off x="1336" y="768"/>
              <a:ext cx="143" cy="336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48" name="Line 27"/>
            <p:cNvSpPr/>
            <p:nvPr/>
          </p:nvSpPr>
          <p:spPr>
            <a:xfrm>
              <a:off x="812" y="1200"/>
              <a:ext cx="333" cy="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49" name="Line 29"/>
            <p:cNvSpPr/>
            <p:nvPr/>
          </p:nvSpPr>
          <p:spPr>
            <a:xfrm flipH="1">
              <a:off x="717" y="816"/>
              <a:ext cx="190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50" name="Line 32"/>
            <p:cNvSpPr/>
            <p:nvPr/>
          </p:nvSpPr>
          <p:spPr>
            <a:xfrm flipH="1">
              <a:off x="1098" y="624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87151" name="Group 5"/>
            <p:cNvGrpSpPr/>
            <p:nvPr/>
          </p:nvGrpSpPr>
          <p:grpSpPr>
            <a:xfrm>
              <a:off x="856" y="576"/>
              <a:ext cx="333" cy="269"/>
              <a:chOff x="0" y="0"/>
              <a:chExt cx="336" cy="269"/>
            </a:xfrm>
          </p:grpSpPr>
          <p:sp>
            <p:nvSpPr>
              <p:cNvPr id="87182" name="Oval 6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83" name="Text Box 7"/>
              <p:cNvSpPr txBox="1"/>
              <p:nvPr/>
            </p:nvSpPr>
            <p:spPr>
              <a:xfrm>
                <a:off x="0" y="48"/>
                <a:ext cx="33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V2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7152" name="Group 8"/>
            <p:cNvGrpSpPr/>
            <p:nvPr/>
          </p:nvGrpSpPr>
          <p:grpSpPr>
            <a:xfrm>
              <a:off x="857" y="96"/>
              <a:ext cx="363" cy="269"/>
              <a:chOff x="0" y="0"/>
              <a:chExt cx="366" cy="269"/>
            </a:xfrm>
          </p:grpSpPr>
          <p:sp>
            <p:nvSpPr>
              <p:cNvPr id="87180" name="Oval 9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81" name="Text Box 10"/>
              <p:cNvSpPr txBox="1"/>
              <p:nvPr/>
            </p:nvSpPr>
            <p:spPr>
              <a:xfrm>
                <a:off x="10" y="43"/>
                <a:ext cx="35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V0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7153" name="Group 11"/>
            <p:cNvGrpSpPr/>
            <p:nvPr/>
          </p:nvGrpSpPr>
          <p:grpSpPr>
            <a:xfrm>
              <a:off x="1385" y="480"/>
              <a:ext cx="340" cy="269"/>
              <a:chOff x="0" y="0"/>
              <a:chExt cx="342" cy="269"/>
            </a:xfrm>
          </p:grpSpPr>
          <p:sp>
            <p:nvSpPr>
              <p:cNvPr id="87178" name="Oval 12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79" name="Text Box 13"/>
              <p:cNvSpPr txBox="1"/>
              <p:nvPr/>
            </p:nvSpPr>
            <p:spPr>
              <a:xfrm>
                <a:off x="15" y="32"/>
                <a:ext cx="32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V3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7154" name="Group 14"/>
            <p:cNvGrpSpPr/>
            <p:nvPr/>
          </p:nvGrpSpPr>
          <p:grpSpPr>
            <a:xfrm>
              <a:off x="1139" y="1056"/>
              <a:ext cx="352" cy="269"/>
              <a:chOff x="0" y="0"/>
              <a:chExt cx="260" cy="269"/>
            </a:xfrm>
          </p:grpSpPr>
          <p:sp>
            <p:nvSpPr>
              <p:cNvPr id="87176" name="Oval 15"/>
              <p:cNvSpPr/>
              <p:nvPr/>
            </p:nvSpPr>
            <p:spPr>
              <a:xfrm>
                <a:off x="0" y="0"/>
                <a:ext cx="215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77" name="Text Box 16"/>
              <p:cNvSpPr txBox="1"/>
              <p:nvPr/>
            </p:nvSpPr>
            <p:spPr>
              <a:xfrm>
                <a:off x="6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V5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7155" name="Group 17"/>
            <p:cNvGrpSpPr/>
            <p:nvPr/>
          </p:nvGrpSpPr>
          <p:grpSpPr>
            <a:xfrm>
              <a:off x="570" y="1056"/>
              <a:ext cx="311" cy="269"/>
              <a:chOff x="0" y="0"/>
              <a:chExt cx="265" cy="269"/>
            </a:xfrm>
          </p:grpSpPr>
          <p:sp>
            <p:nvSpPr>
              <p:cNvPr id="87174" name="Oval 18"/>
              <p:cNvSpPr/>
              <p:nvPr/>
            </p:nvSpPr>
            <p:spPr>
              <a:xfrm>
                <a:off x="0" y="0"/>
                <a:ext cx="252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75" name="Text Box 19"/>
              <p:cNvSpPr txBox="1"/>
              <p:nvPr/>
            </p:nvSpPr>
            <p:spPr>
              <a:xfrm>
                <a:off x="11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V4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7156" name="Group 20"/>
            <p:cNvGrpSpPr/>
            <p:nvPr/>
          </p:nvGrpSpPr>
          <p:grpSpPr>
            <a:xfrm>
              <a:off x="288" y="480"/>
              <a:ext cx="363" cy="269"/>
              <a:chOff x="0" y="0"/>
              <a:chExt cx="366" cy="269"/>
            </a:xfrm>
          </p:grpSpPr>
          <p:sp>
            <p:nvSpPr>
              <p:cNvPr id="87172" name="Oval 21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73" name="Text Box 22"/>
              <p:cNvSpPr txBox="1"/>
              <p:nvPr/>
            </p:nvSpPr>
            <p:spPr>
              <a:xfrm>
                <a:off x="9" y="38"/>
                <a:ext cx="35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87157" name="Line 23"/>
            <p:cNvSpPr/>
            <p:nvPr/>
          </p:nvSpPr>
          <p:spPr>
            <a:xfrm flipH="1">
              <a:off x="526" y="240"/>
              <a:ext cx="333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58" name="Line 25"/>
            <p:cNvSpPr/>
            <p:nvPr/>
          </p:nvSpPr>
          <p:spPr>
            <a:xfrm>
              <a:off x="478" y="755"/>
              <a:ext cx="173" cy="323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59" name="Line 31"/>
            <p:cNvSpPr/>
            <p:nvPr/>
          </p:nvSpPr>
          <p:spPr>
            <a:xfrm>
              <a:off x="574" y="624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60" name="Text Box 33"/>
            <p:cNvSpPr txBox="1"/>
            <p:nvPr/>
          </p:nvSpPr>
          <p:spPr>
            <a:xfrm>
              <a:off x="383" y="768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61" name="Text Box 34"/>
            <p:cNvSpPr txBox="1"/>
            <p:nvPr/>
          </p:nvSpPr>
          <p:spPr>
            <a:xfrm>
              <a:off x="539" y="230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62" name="Text Box 35"/>
            <p:cNvSpPr txBox="1"/>
            <p:nvPr/>
          </p:nvSpPr>
          <p:spPr>
            <a:xfrm>
              <a:off x="1240" y="230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63" name="Text Box 36"/>
            <p:cNvSpPr txBox="1"/>
            <p:nvPr/>
          </p:nvSpPr>
          <p:spPr>
            <a:xfrm>
              <a:off x="1383" y="805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64" name="Text Box 37"/>
            <p:cNvSpPr txBox="1"/>
            <p:nvPr/>
          </p:nvSpPr>
          <p:spPr>
            <a:xfrm>
              <a:off x="802" y="336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65" name="Text Box 38"/>
            <p:cNvSpPr txBox="1"/>
            <p:nvPr/>
          </p:nvSpPr>
          <p:spPr>
            <a:xfrm>
              <a:off x="669" y="819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66" name="Text Box 39"/>
            <p:cNvSpPr txBox="1"/>
            <p:nvPr/>
          </p:nvSpPr>
          <p:spPr>
            <a:xfrm>
              <a:off x="1145" y="456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67" name="Text Box 40"/>
            <p:cNvSpPr txBox="1"/>
            <p:nvPr/>
          </p:nvSpPr>
          <p:spPr>
            <a:xfrm>
              <a:off x="630" y="456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68" name="Text Box 41"/>
            <p:cNvSpPr txBox="1"/>
            <p:nvPr/>
          </p:nvSpPr>
          <p:spPr>
            <a:xfrm>
              <a:off x="1145" y="819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4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69" name="Text Box 42"/>
            <p:cNvSpPr txBox="1"/>
            <p:nvPr/>
          </p:nvSpPr>
          <p:spPr>
            <a:xfrm>
              <a:off x="907" y="1001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70" name="Oval 121"/>
            <p:cNvSpPr/>
            <p:nvPr/>
          </p:nvSpPr>
          <p:spPr>
            <a:xfrm rot="-1109081">
              <a:off x="857" y="46"/>
              <a:ext cx="554" cy="135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171" name="AutoShape 122"/>
            <p:cNvSpPr/>
            <p:nvPr/>
          </p:nvSpPr>
          <p:spPr>
            <a:xfrm>
              <a:off x="0" y="0"/>
              <a:ext cx="432" cy="240"/>
            </a:xfrm>
            <a:prstGeom prst="wedgeEllipseCallout">
              <a:avLst>
                <a:gd name="adj1" fmla="val 138889"/>
                <a:gd name="adj2" fmla="val 25417"/>
              </a:avLst>
            </a:prstGeom>
            <a:gradFill rotWithShape="0">
              <a:gsLst>
                <a:gs pos="0">
                  <a:srgbClr val="CFCFCF"/>
                </a:gs>
                <a:gs pos="100000">
                  <a:srgbClr val="FFFFFF"/>
                </a:gs>
              </a:gsLst>
              <a:lin ang="0" scaled="1"/>
              <a:tileRect/>
            </a:gra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8113" name="Text Box 125"/>
          <p:cNvSpPr txBox="1"/>
          <p:nvPr/>
        </p:nvSpPr>
        <p:spPr>
          <a:xfrm>
            <a:off x="3171825" y="1444625"/>
            <a:ext cx="232568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V-U={ V1,V3,V4 }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114" name="Text Box 126"/>
          <p:cNvSpPr txBox="1"/>
          <p:nvPr/>
        </p:nvSpPr>
        <p:spPr>
          <a:xfrm>
            <a:off x="3492500" y="3573463"/>
            <a:ext cx="2005013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V-U={ V1,V4}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表格 87052"/>
          <p:cNvGraphicFramePr>
            <a:graphicFrameLocks noGrp="1"/>
          </p:cNvGraphicFramePr>
          <p:nvPr/>
        </p:nvGraphicFramePr>
        <p:xfrm>
          <a:off x="1638300" y="2222500"/>
          <a:ext cx="3870325" cy="793750"/>
        </p:xfrm>
        <a:graphic>
          <a:graphicData uri="http://schemas.openxmlformats.org/drawingml/2006/table">
            <a:tbl>
              <a:tblPr/>
              <a:tblGrid>
                <a:gridCol w="622300"/>
                <a:gridCol w="622300"/>
                <a:gridCol w="622300"/>
                <a:gridCol w="622300"/>
                <a:gridCol w="733425"/>
                <a:gridCol w="6477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138" name="Text Box 59"/>
          <p:cNvSpPr txBox="1"/>
          <p:nvPr/>
        </p:nvSpPr>
        <p:spPr>
          <a:xfrm>
            <a:off x="1544638" y="4003675"/>
            <a:ext cx="37941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0        1       2        3         4         5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表格 87076"/>
          <p:cNvGraphicFramePr>
            <a:graphicFrameLocks noGrp="1"/>
          </p:cNvGraphicFramePr>
          <p:nvPr/>
        </p:nvGraphicFramePr>
        <p:xfrm>
          <a:off x="1566863" y="4452938"/>
          <a:ext cx="3868738" cy="793750"/>
        </p:xfrm>
        <a:graphic>
          <a:graphicData uri="http://schemas.openxmlformats.org/drawingml/2006/table">
            <a:tbl>
              <a:tblPr/>
              <a:tblGrid>
                <a:gridCol w="622300"/>
                <a:gridCol w="622300"/>
                <a:gridCol w="622300"/>
                <a:gridCol w="622300"/>
                <a:gridCol w="731837"/>
                <a:gridCol w="6477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5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15" marR="91415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162" name="Text Box 46"/>
          <p:cNvSpPr txBox="1"/>
          <p:nvPr/>
        </p:nvSpPr>
        <p:spPr>
          <a:xfrm>
            <a:off x="536575" y="4044950"/>
            <a:ext cx="9906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i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adjvex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lowcost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163" name="矩形 86015"/>
          <p:cNvSpPr/>
          <p:nvPr/>
        </p:nvSpPr>
        <p:spPr>
          <a:xfrm>
            <a:off x="1544638" y="4440238"/>
            <a:ext cx="3870325" cy="42862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164" name="矩形 173"/>
          <p:cNvSpPr/>
          <p:nvPr/>
        </p:nvSpPr>
        <p:spPr>
          <a:xfrm>
            <a:off x="1544638" y="4872038"/>
            <a:ext cx="3870325" cy="42862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165" name="矩形 174"/>
          <p:cNvSpPr/>
          <p:nvPr/>
        </p:nvSpPr>
        <p:spPr>
          <a:xfrm>
            <a:off x="1628775" y="2206625"/>
            <a:ext cx="3868738" cy="43021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166" name="矩形 175"/>
          <p:cNvSpPr/>
          <p:nvPr/>
        </p:nvSpPr>
        <p:spPr>
          <a:xfrm>
            <a:off x="1628775" y="2640013"/>
            <a:ext cx="3868738" cy="42862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8167" name="直接连接符 102"/>
          <p:cNvCxnSpPr/>
          <p:nvPr/>
        </p:nvCxnSpPr>
        <p:spPr>
          <a:xfrm flipH="1">
            <a:off x="7986713" y="4584700"/>
            <a:ext cx="257175" cy="927100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8168" name="直接连接符 103"/>
          <p:cNvCxnSpPr/>
          <p:nvPr/>
        </p:nvCxnSpPr>
        <p:spPr>
          <a:xfrm>
            <a:off x="7515225" y="4816475"/>
            <a:ext cx="390525" cy="684213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8169" name="直接连接符 104"/>
          <p:cNvCxnSpPr/>
          <p:nvPr/>
        </p:nvCxnSpPr>
        <p:spPr>
          <a:xfrm>
            <a:off x="7443788" y="4097338"/>
            <a:ext cx="0" cy="617537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" name="Group 128"/>
          <p:cNvGrpSpPr/>
          <p:nvPr/>
        </p:nvGrpSpPr>
        <p:grpSpPr>
          <a:xfrm>
            <a:off x="5867400" y="3605213"/>
            <a:ext cx="2738438" cy="2271712"/>
            <a:chOff x="0" y="0"/>
            <a:chExt cx="1725" cy="1431"/>
          </a:xfrm>
        </p:grpSpPr>
        <p:sp>
          <p:nvSpPr>
            <p:cNvPr id="87109" name="Line 24"/>
            <p:cNvSpPr/>
            <p:nvPr/>
          </p:nvSpPr>
          <p:spPr>
            <a:xfrm>
              <a:off x="1129" y="296"/>
              <a:ext cx="286" cy="24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10" name="Line 27"/>
            <p:cNvSpPr/>
            <p:nvPr/>
          </p:nvSpPr>
          <p:spPr>
            <a:xfrm>
              <a:off x="812" y="1203"/>
              <a:ext cx="333" cy="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11" name="Line 29"/>
            <p:cNvSpPr/>
            <p:nvPr/>
          </p:nvSpPr>
          <p:spPr>
            <a:xfrm flipH="1">
              <a:off x="717" y="819"/>
              <a:ext cx="190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12" name="Line 32"/>
            <p:cNvSpPr/>
            <p:nvPr/>
          </p:nvSpPr>
          <p:spPr>
            <a:xfrm flipH="1">
              <a:off x="1098" y="627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87113" name="Group 5"/>
            <p:cNvGrpSpPr/>
            <p:nvPr/>
          </p:nvGrpSpPr>
          <p:grpSpPr>
            <a:xfrm>
              <a:off x="856" y="579"/>
              <a:ext cx="333" cy="269"/>
              <a:chOff x="0" y="0"/>
              <a:chExt cx="336" cy="269"/>
            </a:xfrm>
          </p:grpSpPr>
          <p:sp>
            <p:nvSpPr>
              <p:cNvPr id="87144" name="Oval 6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45" name="Text Box 7"/>
              <p:cNvSpPr txBox="1"/>
              <p:nvPr/>
            </p:nvSpPr>
            <p:spPr>
              <a:xfrm>
                <a:off x="0" y="48"/>
                <a:ext cx="33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V2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7114" name="Group 8"/>
            <p:cNvGrpSpPr/>
            <p:nvPr/>
          </p:nvGrpSpPr>
          <p:grpSpPr>
            <a:xfrm>
              <a:off x="857" y="99"/>
              <a:ext cx="363" cy="269"/>
              <a:chOff x="0" y="0"/>
              <a:chExt cx="366" cy="269"/>
            </a:xfrm>
          </p:grpSpPr>
          <p:sp>
            <p:nvSpPr>
              <p:cNvPr id="87142" name="Oval 9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43" name="Text Box 10"/>
              <p:cNvSpPr txBox="1"/>
              <p:nvPr/>
            </p:nvSpPr>
            <p:spPr>
              <a:xfrm>
                <a:off x="10" y="43"/>
                <a:ext cx="35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V0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7115" name="Group 11"/>
            <p:cNvGrpSpPr/>
            <p:nvPr/>
          </p:nvGrpSpPr>
          <p:grpSpPr>
            <a:xfrm>
              <a:off x="1385" y="483"/>
              <a:ext cx="340" cy="269"/>
              <a:chOff x="0" y="0"/>
              <a:chExt cx="342" cy="269"/>
            </a:xfrm>
          </p:grpSpPr>
          <p:sp>
            <p:nvSpPr>
              <p:cNvPr id="87140" name="Oval 12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41" name="Text Box 13"/>
              <p:cNvSpPr txBox="1"/>
              <p:nvPr/>
            </p:nvSpPr>
            <p:spPr>
              <a:xfrm>
                <a:off x="15" y="32"/>
                <a:ext cx="32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V3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7116" name="Group 14"/>
            <p:cNvGrpSpPr/>
            <p:nvPr/>
          </p:nvGrpSpPr>
          <p:grpSpPr>
            <a:xfrm>
              <a:off x="1139" y="1059"/>
              <a:ext cx="352" cy="269"/>
              <a:chOff x="0" y="0"/>
              <a:chExt cx="260" cy="269"/>
            </a:xfrm>
          </p:grpSpPr>
          <p:sp>
            <p:nvSpPr>
              <p:cNvPr id="87138" name="Oval 15"/>
              <p:cNvSpPr/>
              <p:nvPr/>
            </p:nvSpPr>
            <p:spPr>
              <a:xfrm>
                <a:off x="0" y="0"/>
                <a:ext cx="215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39" name="Text Box 16"/>
              <p:cNvSpPr txBox="1"/>
              <p:nvPr/>
            </p:nvSpPr>
            <p:spPr>
              <a:xfrm>
                <a:off x="6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V5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7117" name="Group 17"/>
            <p:cNvGrpSpPr/>
            <p:nvPr/>
          </p:nvGrpSpPr>
          <p:grpSpPr>
            <a:xfrm>
              <a:off x="570" y="1059"/>
              <a:ext cx="311" cy="269"/>
              <a:chOff x="0" y="0"/>
              <a:chExt cx="265" cy="269"/>
            </a:xfrm>
          </p:grpSpPr>
          <p:sp>
            <p:nvSpPr>
              <p:cNvPr id="87136" name="Oval 18"/>
              <p:cNvSpPr/>
              <p:nvPr/>
            </p:nvSpPr>
            <p:spPr>
              <a:xfrm>
                <a:off x="0" y="0"/>
                <a:ext cx="252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37" name="Text Box 19"/>
              <p:cNvSpPr txBox="1"/>
              <p:nvPr/>
            </p:nvSpPr>
            <p:spPr>
              <a:xfrm>
                <a:off x="11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V4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7118" name="Group 20"/>
            <p:cNvGrpSpPr/>
            <p:nvPr/>
          </p:nvGrpSpPr>
          <p:grpSpPr>
            <a:xfrm>
              <a:off x="288" y="483"/>
              <a:ext cx="363" cy="269"/>
              <a:chOff x="0" y="0"/>
              <a:chExt cx="366" cy="269"/>
            </a:xfrm>
          </p:grpSpPr>
          <p:sp>
            <p:nvSpPr>
              <p:cNvPr id="87134" name="Oval 21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7135" name="Text Box 22"/>
              <p:cNvSpPr txBox="1"/>
              <p:nvPr/>
            </p:nvSpPr>
            <p:spPr>
              <a:xfrm>
                <a:off x="9" y="38"/>
                <a:ext cx="35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87119" name="Line 23"/>
            <p:cNvSpPr/>
            <p:nvPr/>
          </p:nvSpPr>
          <p:spPr>
            <a:xfrm flipH="1">
              <a:off x="526" y="243"/>
              <a:ext cx="333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20" name="Line 25"/>
            <p:cNvSpPr/>
            <p:nvPr/>
          </p:nvSpPr>
          <p:spPr>
            <a:xfrm>
              <a:off x="478" y="758"/>
              <a:ext cx="173" cy="323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21" name="Line 31"/>
            <p:cNvSpPr/>
            <p:nvPr/>
          </p:nvSpPr>
          <p:spPr>
            <a:xfrm>
              <a:off x="574" y="627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122" name="Text Box 33"/>
            <p:cNvSpPr txBox="1"/>
            <p:nvPr/>
          </p:nvSpPr>
          <p:spPr>
            <a:xfrm>
              <a:off x="383" y="771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23" name="Text Box 34"/>
            <p:cNvSpPr txBox="1"/>
            <p:nvPr/>
          </p:nvSpPr>
          <p:spPr>
            <a:xfrm>
              <a:off x="539" y="233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24" name="Text Box 35"/>
            <p:cNvSpPr txBox="1"/>
            <p:nvPr/>
          </p:nvSpPr>
          <p:spPr>
            <a:xfrm>
              <a:off x="1240" y="233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25" name="Text Box 36"/>
            <p:cNvSpPr txBox="1"/>
            <p:nvPr/>
          </p:nvSpPr>
          <p:spPr>
            <a:xfrm>
              <a:off x="1383" y="808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26" name="Text Box 37"/>
            <p:cNvSpPr txBox="1"/>
            <p:nvPr/>
          </p:nvSpPr>
          <p:spPr>
            <a:xfrm>
              <a:off x="802" y="339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27" name="Text Box 38"/>
            <p:cNvSpPr txBox="1"/>
            <p:nvPr/>
          </p:nvSpPr>
          <p:spPr>
            <a:xfrm>
              <a:off x="669" y="822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28" name="Text Box 39"/>
            <p:cNvSpPr txBox="1"/>
            <p:nvPr/>
          </p:nvSpPr>
          <p:spPr>
            <a:xfrm>
              <a:off x="1145" y="459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29" name="Text Box 40"/>
            <p:cNvSpPr txBox="1"/>
            <p:nvPr/>
          </p:nvSpPr>
          <p:spPr>
            <a:xfrm>
              <a:off x="630" y="459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30" name="Text Box 41"/>
            <p:cNvSpPr txBox="1"/>
            <p:nvPr/>
          </p:nvSpPr>
          <p:spPr>
            <a:xfrm>
              <a:off x="1145" y="822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4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31" name="Text Box 42"/>
            <p:cNvSpPr txBox="1"/>
            <p:nvPr/>
          </p:nvSpPr>
          <p:spPr>
            <a:xfrm>
              <a:off x="907" y="1004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7132" name="Oval 121"/>
            <p:cNvSpPr/>
            <p:nvPr/>
          </p:nvSpPr>
          <p:spPr>
            <a:xfrm rot="-1438757">
              <a:off x="786" y="0"/>
              <a:ext cx="933" cy="1431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7133" name="AutoShape 122"/>
            <p:cNvSpPr/>
            <p:nvPr/>
          </p:nvSpPr>
          <p:spPr>
            <a:xfrm>
              <a:off x="0" y="3"/>
              <a:ext cx="432" cy="240"/>
            </a:xfrm>
            <a:prstGeom prst="wedgeEllipseCallout">
              <a:avLst>
                <a:gd name="adj1" fmla="val 138889"/>
                <a:gd name="adj2" fmla="val 25417"/>
              </a:avLst>
            </a:prstGeom>
            <a:gradFill rotWithShape="0">
              <a:gsLst>
                <a:gs pos="0">
                  <a:srgbClr val="CFCFCF"/>
                </a:gs>
                <a:gs pos="100000">
                  <a:srgbClr val="FFFFFF"/>
                </a:gs>
              </a:gsLst>
              <a:lin ang="0" scaled="1"/>
              <a:tileRect/>
            </a:gra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8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8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8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88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/>
      <p:bldP spid="88071" grpId="0"/>
      <p:bldP spid="88072" grpId="0"/>
      <p:bldP spid="88073" grpId="0"/>
      <p:bldP spid="88113" grpId="0"/>
      <p:bldP spid="88114" grpId="0"/>
      <p:bldP spid="88138" grpId="0"/>
      <p:bldP spid="88162" grpId="0"/>
      <p:bldP spid="88163" grpId="0" animBg="1"/>
      <p:bldP spid="88164" grpId="0" animBg="1"/>
      <p:bldP spid="88165" grpId="0" animBg="1"/>
      <p:bldP spid="8816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cxnSp>
        <p:nvCxnSpPr>
          <p:cNvPr id="89090" name="直接连接符 171"/>
          <p:cNvCxnSpPr>
            <a:endCxn id="88164" idx="0"/>
          </p:cNvCxnSpPr>
          <p:nvPr/>
        </p:nvCxnSpPr>
        <p:spPr>
          <a:xfrm>
            <a:off x="6480175" y="5130800"/>
            <a:ext cx="477838" cy="669925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8067" name="直接连接符 101"/>
          <p:cNvCxnSpPr>
            <a:endCxn id="88164" idx="0"/>
          </p:cNvCxnSpPr>
          <p:nvPr/>
        </p:nvCxnSpPr>
        <p:spPr>
          <a:xfrm>
            <a:off x="6588125" y="2622550"/>
            <a:ext cx="762000" cy="131763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90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806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endParaRPr lang="zh-CN" altLang="zh-CN" dirty="0"/>
          </a:p>
        </p:txBody>
      </p:sp>
      <p:sp>
        <p:nvSpPr>
          <p:cNvPr id="89094" name="Text Box 46"/>
          <p:cNvSpPr txBox="1"/>
          <p:nvPr/>
        </p:nvSpPr>
        <p:spPr>
          <a:xfrm>
            <a:off x="557213" y="1797050"/>
            <a:ext cx="9906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i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adjvex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lowcost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5" name="Text Box 59"/>
          <p:cNvSpPr txBox="1"/>
          <p:nvPr/>
        </p:nvSpPr>
        <p:spPr>
          <a:xfrm>
            <a:off x="1617663" y="1773238"/>
            <a:ext cx="37941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0        1       2        3         4         5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6" name="Text Box 74"/>
          <p:cNvSpPr txBox="1"/>
          <p:nvPr/>
        </p:nvSpPr>
        <p:spPr>
          <a:xfrm>
            <a:off x="1235075" y="1444625"/>
            <a:ext cx="28321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U={ V0,V2,V5,V3,V1 }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7" name="Text Box 75"/>
          <p:cNvSpPr txBox="1"/>
          <p:nvPr/>
        </p:nvSpPr>
        <p:spPr>
          <a:xfrm>
            <a:off x="654050" y="3892550"/>
            <a:ext cx="384651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U={V0,V2,V5,V3,V1,V4 }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8" name="Text Box 125"/>
          <p:cNvSpPr txBox="1"/>
          <p:nvPr/>
        </p:nvSpPr>
        <p:spPr>
          <a:xfrm>
            <a:off x="3994150" y="1444625"/>
            <a:ext cx="165735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V-U={ V4 }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099" name="Text Box 126"/>
          <p:cNvSpPr txBox="1"/>
          <p:nvPr/>
        </p:nvSpPr>
        <p:spPr>
          <a:xfrm>
            <a:off x="4330700" y="3892550"/>
            <a:ext cx="117792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V-U={ }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8076" name="表格 88075"/>
          <p:cNvGraphicFramePr>
            <a:graphicFrameLocks noGrp="1"/>
          </p:cNvGraphicFramePr>
          <p:nvPr/>
        </p:nvGraphicFramePr>
        <p:xfrm>
          <a:off x="1638300" y="2222500"/>
          <a:ext cx="3870325" cy="793750"/>
        </p:xfrm>
        <a:graphic>
          <a:graphicData uri="http://schemas.openxmlformats.org/drawingml/2006/table">
            <a:tbl>
              <a:tblPr/>
              <a:tblGrid>
                <a:gridCol w="622300"/>
                <a:gridCol w="622300"/>
                <a:gridCol w="622300"/>
                <a:gridCol w="622300"/>
                <a:gridCol w="733425"/>
                <a:gridCol w="6477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23" name="矩形 174"/>
          <p:cNvSpPr/>
          <p:nvPr/>
        </p:nvSpPr>
        <p:spPr>
          <a:xfrm>
            <a:off x="1628775" y="2181225"/>
            <a:ext cx="3868738" cy="43021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124" name="矩形 175"/>
          <p:cNvSpPr/>
          <p:nvPr/>
        </p:nvSpPr>
        <p:spPr>
          <a:xfrm>
            <a:off x="1628775" y="2614613"/>
            <a:ext cx="3868738" cy="428625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8101" name="直接连接符 102"/>
          <p:cNvCxnSpPr>
            <a:endCxn id="88164" idx="0"/>
          </p:cNvCxnSpPr>
          <p:nvPr/>
        </p:nvCxnSpPr>
        <p:spPr>
          <a:xfrm flipH="1">
            <a:off x="7916863" y="2568575"/>
            <a:ext cx="255587" cy="927100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8102" name="直接连接符 103"/>
          <p:cNvCxnSpPr>
            <a:endCxn id="88164" idx="0"/>
          </p:cNvCxnSpPr>
          <p:nvPr/>
        </p:nvCxnSpPr>
        <p:spPr>
          <a:xfrm>
            <a:off x="7445375" y="2800350"/>
            <a:ext cx="390525" cy="684213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8103" name="直接连接符 104"/>
          <p:cNvCxnSpPr>
            <a:endCxn id="88164" idx="0"/>
          </p:cNvCxnSpPr>
          <p:nvPr/>
        </p:nvCxnSpPr>
        <p:spPr>
          <a:xfrm>
            <a:off x="7372350" y="2081213"/>
            <a:ext cx="0" cy="617537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88104" name="Group 128"/>
          <p:cNvGrpSpPr/>
          <p:nvPr/>
        </p:nvGrpSpPr>
        <p:grpSpPr>
          <a:xfrm>
            <a:off x="5795963" y="1593850"/>
            <a:ext cx="2738437" cy="2103438"/>
            <a:chOff x="0" y="0"/>
            <a:chExt cx="1725" cy="1325"/>
          </a:xfrm>
        </p:grpSpPr>
        <p:sp>
          <p:nvSpPr>
            <p:cNvPr id="88173" name="Line 24"/>
            <p:cNvSpPr/>
            <p:nvPr/>
          </p:nvSpPr>
          <p:spPr>
            <a:xfrm>
              <a:off x="1129" y="293"/>
              <a:ext cx="286" cy="24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174" name="Line 27"/>
            <p:cNvSpPr/>
            <p:nvPr/>
          </p:nvSpPr>
          <p:spPr>
            <a:xfrm>
              <a:off x="812" y="1200"/>
              <a:ext cx="333" cy="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175" name="Line 29"/>
            <p:cNvSpPr/>
            <p:nvPr/>
          </p:nvSpPr>
          <p:spPr>
            <a:xfrm flipH="1">
              <a:off x="717" y="816"/>
              <a:ext cx="190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176" name="Line 32"/>
            <p:cNvSpPr/>
            <p:nvPr/>
          </p:nvSpPr>
          <p:spPr>
            <a:xfrm flipH="1">
              <a:off x="1098" y="624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88177" name="Group 5"/>
            <p:cNvGrpSpPr/>
            <p:nvPr/>
          </p:nvGrpSpPr>
          <p:grpSpPr>
            <a:xfrm>
              <a:off x="856" y="576"/>
              <a:ext cx="333" cy="269"/>
              <a:chOff x="0" y="0"/>
              <a:chExt cx="336" cy="269"/>
            </a:xfrm>
          </p:grpSpPr>
          <p:sp>
            <p:nvSpPr>
              <p:cNvPr id="88206" name="Oval 6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207" name="Text Box 7"/>
              <p:cNvSpPr txBox="1"/>
              <p:nvPr/>
            </p:nvSpPr>
            <p:spPr>
              <a:xfrm>
                <a:off x="0" y="48"/>
                <a:ext cx="33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V2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8178" name="Group 8"/>
            <p:cNvGrpSpPr/>
            <p:nvPr/>
          </p:nvGrpSpPr>
          <p:grpSpPr>
            <a:xfrm>
              <a:off x="857" y="96"/>
              <a:ext cx="363" cy="269"/>
              <a:chOff x="0" y="0"/>
              <a:chExt cx="366" cy="269"/>
            </a:xfrm>
          </p:grpSpPr>
          <p:sp>
            <p:nvSpPr>
              <p:cNvPr id="88204" name="Oval 9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205" name="Text Box 10"/>
              <p:cNvSpPr txBox="1"/>
              <p:nvPr/>
            </p:nvSpPr>
            <p:spPr>
              <a:xfrm>
                <a:off x="10" y="43"/>
                <a:ext cx="35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V0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8179" name="Group 11"/>
            <p:cNvGrpSpPr/>
            <p:nvPr/>
          </p:nvGrpSpPr>
          <p:grpSpPr>
            <a:xfrm>
              <a:off x="1385" y="480"/>
              <a:ext cx="340" cy="269"/>
              <a:chOff x="0" y="0"/>
              <a:chExt cx="342" cy="269"/>
            </a:xfrm>
          </p:grpSpPr>
          <p:sp>
            <p:nvSpPr>
              <p:cNvPr id="88202" name="Oval 12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203" name="Text Box 13"/>
              <p:cNvSpPr txBox="1"/>
              <p:nvPr/>
            </p:nvSpPr>
            <p:spPr>
              <a:xfrm>
                <a:off x="15" y="32"/>
                <a:ext cx="32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V3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8180" name="Group 14"/>
            <p:cNvGrpSpPr/>
            <p:nvPr/>
          </p:nvGrpSpPr>
          <p:grpSpPr>
            <a:xfrm>
              <a:off x="1139" y="1056"/>
              <a:ext cx="352" cy="269"/>
              <a:chOff x="0" y="0"/>
              <a:chExt cx="260" cy="269"/>
            </a:xfrm>
          </p:grpSpPr>
          <p:sp>
            <p:nvSpPr>
              <p:cNvPr id="88200" name="Oval 15"/>
              <p:cNvSpPr/>
              <p:nvPr/>
            </p:nvSpPr>
            <p:spPr>
              <a:xfrm>
                <a:off x="0" y="0"/>
                <a:ext cx="215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201" name="Text Box 16"/>
              <p:cNvSpPr txBox="1"/>
              <p:nvPr/>
            </p:nvSpPr>
            <p:spPr>
              <a:xfrm>
                <a:off x="6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V5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8181" name="Group 17"/>
            <p:cNvGrpSpPr/>
            <p:nvPr/>
          </p:nvGrpSpPr>
          <p:grpSpPr>
            <a:xfrm>
              <a:off x="570" y="1056"/>
              <a:ext cx="311" cy="269"/>
              <a:chOff x="0" y="0"/>
              <a:chExt cx="265" cy="269"/>
            </a:xfrm>
          </p:grpSpPr>
          <p:sp>
            <p:nvSpPr>
              <p:cNvPr id="88198" name="Oval 18"/>
              <p:cNvSpPr/>
              <p:nvPr/>
            </p:nvSpPr>
            <p:spPr>
              <a:xfrm>
                <a:off x="0" y="0"/>
                <a:ext cx="252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199" name="Text Box 19"/>
              <p:cNvSpPr txBox="1"/>
              <p:nvPr/>
            </p:nvSpPr>
            <p:spPr>
              <a:xfrm>
                <a:off x="11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V4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8182" name="Group 20"/>
            <p:cNvGrpSpPr/>
            <p:nvPr/>
          </p:nvGrpSpPr>
          <p:grpSpPr>
            <a:xfrm>
              <a:off x="288" y="480"/>
              <a:ext cx="363" cy="269"/>
              <a:chOff x="0" y="0"/>
              <a:chExt cx="366" cy="269"/>
            </a:xfrm>
          </p:grpSpPr>
          <p:sp>
            <p:nvSpPr>
              <p:cNvPr id="88196" name="Oval 21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197" name="Text Box 22"/>
              <p:cNvSpPr txBox="1"/>
              <p:nvPr/>
            </p:nvSpPr>
            <p:spPr>
              <a:xfrm>
                <a:off x="9" y="38"/>
                <a:ext cx="35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88183" name="Line 23"/>
            <p:cNvSpPr/>
            <p:nvPr/>
          </p:nvSpPr>
          <p:spPr>
            <a:xfrm flipH="1">
              <a:off x="526" y="240"/>
              <a:ext cx="333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184" name="Line 25"/>
            <p:cNvSpPr/>
            <p:nvPr/>
          </p:nvSpPr>
          <p:spPr>
            <a:xfrm>
              <a:off x="478" y="755"/>
              <a:ext cx="173" cy="323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185" name="Text Box 33"/>
            <p:cNvSpPr txBox="1"/>
            <p:nvPr/>
          </p:nvSpPr>
          <p:spPr>
            <a:xfrm>
              <a:off x="383" y="768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86" name="Text Box 34"/>
            <p:cNvSpPr txBox="1"/>
            <p:nvPr/>
          </p:nvSpPr>
          <p:spPr>
            <a:xfrm>
              <a:off x="539" y="230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87" name="Text Box 35"/>
            <p:cNvSpPr txBox="1"/>
            <p:nvPr/>
          </p:nvSpPr>
          <p:spPr>
            <a:xfrm>
              <a:off x="1240" y="230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88" name="Text Box 36"/>
            <p:cNvSpPr txBox="1"/>
            <p:nvPr/>
          </p:nvSpPr>
          <p:spPr>
            <a:xfrm>
              <a:off x="1383" y="805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89" name="Text Box 37"/>
            <p:cNvSpPr txBox="1"/>
            <p:nvPr/>
          </p:nvSpPr>
          <p:spPr>
            <a:xfrm>
              <a:off x="802" y="336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90" name="Text Box 38"/>
            <p:cNvSpPr txBox="1"/>
            <p:nvPr/>
          </p:nvSpPr>
          <p:spPr>
            <a:xfrm>
              <a:off x="669" y="819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91" name="Text Box 39"/>
            <p:cNvSpPr txBox="1"/>
            <p:nvPr/>
          </p:nvSpPr>
          <p:spPr>
            <a:xfrm>
              <a:off x="1145" y="456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92" name="Text Box 40"/>
            <p:cNvSpPr txBox="1"/>
            <p:nvPr/>
          </p:nvSpPr>
          <p:spPr>
            <a:xfrm>
              <a:off x="635" y="489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93" name="Text Box 41"/>
            <p:cNvSpPr txBox="1"/>
            <p:nvPr/>
          </p:nvSpPr>
          <p:spPr>
            <a:xfrm>
              <a:off x="1145" y="819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4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94" name="Text Box 42"/>
            <p:cNvSpPr txBox="1"/>
            <p:nvPr/>
          </p:nvSpPr>
          <p:spPr>
            <a:xfrm>
              <a:off x="907" y="1001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95" name="AutoShape 122"/>
            <p:cNvSpPr/>
            <p:nvPr/>
          </p:nvSpPr>
          <p:spPr>
            <a:xfrm>
              <a:off x="0" y="0"/>
              <a:ext cx="432" cy="240"/>
            </a:xfrm>
            <a:prstGeom prst="wedgeEllipseCallout">
              <a:avLst>
                <a:gd name="adj1" fmla="val 138889"/>
                <a:gd name="adj2" fmla="val 25417"/>
              </a:avLst>
            </a:prstGeom>
            <a:gradFill rotWithShape="0">
              <a:gsLst>
                <a:gs pos="0">
                  <a:srgbClr val="CFCFCF"/>
                </a:gs>
                <a:gs pos="100000">
                  <a:srgbClr val="FFFFFF"/>
                </a:gs>
              </a:gsLst>
              <a:lin ang="0" scaled="1"/>
              <a:tileRect/>
            </a:gra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89165" name="直接连接符 107"/>
          <p:cNvCxnSpPr>
            <a:endCxn id="88164" idx="0"/>
          </p:cNvCxnSpPr>
          <p:nvPr/>
        </p:nvCxnSpPr>
        <p:spPr>
          <a:xfrm>
            <a:off x="6588125" y="5097463"/>
            <a:ext cx="762000" cy="131762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9166" name="直接连接符 131"/>
          <p:cNvCxnSpPr>
            <a:endCxn id="88164" idx="0"/>
          </p:cNvCxnSpPr>
          <p:nvPr/>
        </p:nvCxnSpPr>
        <p:spPr>
          <a:xfrm flipH="1">
            <a:off x="7916863" y="5041900"/>
            <a:ext cx="255587" cy="927100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9167" name="直接连接符 132"/>
          <p:cNvCxnSpPr>
            <a:endCxn id="88164" idx="0"/>
          </p:cNvCxnSpPr>
          <p:nvPr/>
        </p:nvCxnSpPr>
        <p:spPr>
          <a:xfrm>
            <a:off x="7445375" y="5275263"/>
            <a:ext cx="390525" cy="682625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9168" name="直接连接符 133"/>
          <p:cNvCxnSpPr>
            <a:endCxn id="88164" idx="0"/>
          </p:cNvCxnSpPr>
          <p:nvPr/>
        </p:nvCxnSpPr>
        <p:spPr>
          <a:xfrm>
            <a:off x="7372350" y="4554538"/>
            <a:ext cx="0" cy="617537"/>
          </a:xfrm>
          <a:prstGeom prst="line">
            <a:avLst/>
          </a:prstGeom>
          <a:ln w="254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11" name="Group 128"/>
          <p:cNvGrpSpPr/>
          <p:nvPr/>
        </p:nvGrpSpPr>
        <p:grpSpPr>
          <a:xfrm>
            <a:off x="5795963" y="4068763"/>
            <a:ext cx="2738437" cy="2103437"/>
            <a:chOff x="0" y="0"/>
            <a:chExt cx="1725" cy="1325"/>
          </a:xfrm>
        </p:grpSpPr>
        <p:sp>
          <p:nvSpPr>
            <p:cNvPr id="88139" name="Line 24"/>
            <p:cNvSpPr/>
            <p:nvPr/>
          </p:nvSpPr>
          <p:spPr>
            <a:xfrm>
              <a:off x="1129" y="293"/>
              <a:ext cx="286" cy="24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140" name="Line 27"/>
            <p:cNvSpPr/>
            <p:nvPr/>
          </p:nvSpPr>
          <p:spPr>
            <a:xfrm>
              <a:off x="812" y="1200"/>
              <a:ext cx="333" cy="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141" name="Line 29"/>
            <p:cNvSpPr/>
            <p:nvPr/>
          </p:nvSpPr>
          <p:spPr>
            <a:xfrm flipH="1">
              <a:off x="717" y="816"/>
              <a:ext cx="190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142" name="Line 32"/>
            <p:cNvSpPr/>
            <p:nvPr/>
          </p:nvSpPr>
          <p:spPr>
            <a:xfrm flipH="1">
              <a:off x="1098" y="624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88143" name="Group 5"/>
            <p:cNvGrpSpPr/>
            <p:nvPr/>
          </p:nvGrpSpPr>
          <p:grpSpPr>
            <a:xfrm>
              <a:off x="856" y="576"/>
              <a:ext cx="333" cy="269"/>
              <a:chOff x="0" y="0"/>
              <a:chExt cx="336" cy="269"/>
            </a:xfrm>
          </p:grpSpPr>
          <p:sp>
            <p:nvSpPr>
              <p:cNvPr id="88171" name="Oval 6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172" name="Text Box 7"/>
              <p:cNvSpPr txBox="1"/>
              <p:nvPr/>
            </p:nvSpPr>
            <p:spPr>
              <a:xfrm>
                <a:off x="0" y="48"/>
                <a:ext cx="33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V2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8144" name="Group 8"/>
            <p:cNvGrpSpPr/>
            <p:nvPr/>
          </p:nvGrpSpPr>
          <p:grpSpPr>
            <a:xfrm>
              <a:off x="857" y="96"/>
              <a:ext cx="363" cy="269"/>
              <a:chOff x="0" y="0"/>
              <a:chExt cx="366" cy="269"/>
            </a:xfrm>
          </p:grpSpPr>
          <p:sp>
            <p:nvSpPr>
              <p:cNvPr id="88169" name="Oval 9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170" name="Text Box 10"/>
              <p:cNvSpPr txBox="1"/>
              <p:nvPr/>
            </p:nvSpPr>
            <p:spPr>
              <a:xfrm>
                <a:off x="10" y="43"/>
                <a:ext cx="356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V0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8145" name="Group 11"/>
            <p:cNvGrpSpPr/>
            <p:nvPr/>
          </p:nvGrpSpPr>
          <p:grpSpPr>
            <a:xfrm>
              <a:off x="1385" y="480"/>
              <a:ext cx="340" cy="269"/>
              <a:chOff x="0" y="0"/>
              <a:chExt cx="342" cy="269"/>
            </a:xfrm>
          </p:grpSpPr>
          <p:sp>
            <p:nvSpPr>
              <p:cNvPr id="88167" name="Oval 12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168" name="Text Box 13"/>
              <p:cNvSpPr txBox="1"/>
              <p:nvPr/>
            </p:nvSpPr>
            <p:spPr>
              <a:xfrm>
                <a:off x="15" y="32"/>
                <a:ext cx="32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V3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8146" name="Group 14"/>
            <p:cNvGrpSpPr/>
            <p:nvPr/>
          </p:nvGrpSpPr>
          <p:grpSpPr>
            <a:xfrm>
              <a:off x="1139" y="1056"/>
              <a:ext cx="352" cy="269"/>
              <a:chOff x="0" y="0"/>
              <a:chExt cx="260" cy="269"/>
            </a:xfrm>
          </p:grpSpPr>
          <p:sp>
            <p:nvSpPr>
              <p:cNvPr id="88165" name="Oval 15"/>
              <p:cNvSpPr/>
              <p:nvPr/>
            </p:nvSpPr>
            <p:spPr>
              <a:xfrm>
                <a:off x="0" y="0"/>
                <a:ext cx="215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166" name="Text Box 16"/>
              <p:cNvSpPr txBox="1"/>
              <p:nvPr/>
            </p:nvSpPr>
            <p:spPr>
              <a:xfrm>
                <a:off x="6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V5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8147" name="Group 17"/>
            <p:cNvGrpSpPr/>
            <p:nvPr/>
          </p:nvGrpSpPr>
          <p:grpSpPr>
            <a:xfrm>
              <a:off x="570" y="1056"/>
              <a:ext cx="311" cy="269"/>
              <a:chOff x="0" y="0"/>
              <a:chExt cx="265" cy="269"/>
            </a:xfrm>
          </p:grpSpPr>
          <p:sp>
            <p:nvSpPr>
              <p:cNvPr id="88163" name="Oval 18"/>
              <p:cNvSpPr/>
              <p:nvPr/>
            </p:nvSpPr>
            <p:spPr>
              <a:xfrm>
                <a:off x="0" y="0"/>
                <a:ext cx="252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164" name="Text Box 19"/>
              <p:cNvSpPr txBox="1"/>
              <p:nvPr/>
            </p:nvSpPr>
            <p:spPr>
              <a:xfrm>
                <a:off x="11" y="35"/>
                <a:ext cx="254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V4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88148" name="Group 20"/>
            <p:cNvGrpSpPr/>
            <p:nvPr/>
          </p:nvGrpSpPr>
          <p:grpSpPr>
            <a:xfrm>
              <a:off x="288" y="480"/>
              <a:ext cx="363" cy="269"/>
              <a:chOff x="0" y="0"/>
              <a:chExt cx="366" cy="269"/>
            </a:xfrm>
          </p:grpSpPr>
          <p:sp>
            <p:nvSpPr>
              <p:cNvPr id="88161" name="Oval 21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88162" name="Text Box 22"/>
              <p:cNvSpPr txBox="1"/>
              <p:nvPr/>
            </p:nvSpPr>
            <p:spPr>
              <a:xfrm>
                <a:off x="9" y="38"/>
                <a:ext cx="357" cy="21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88149" name="Line 23"/>
            <p:cNvSpPr/>
            <p:nvPr/>
          </p:nvSpPr>
          <p:spPr>
            <a:xfrm flipH="1">
              <a:off x="526" y="240"/>
              <a:ext cx="333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8150" name="Text Box 33"/>
            <p:cNvSpPr txBox="1"/>
            <p:nvPr/>
          </p:nvSpPr>
          <p:spPr>
            <a:xfrm>
              <a:off x="383" y="768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51" name="Text Box 34"/>
            <p:cNvSpPr txBox="1"/>
            <p:nvPr/>
          </p:nvSpPr>
          <p:spPr>
            <a:xfrm>
              <a:off x="539" y="230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52" name="Text Box 35"/>
            <p:cNvSpPr txBox="1"/>
            <p:nvPr/>
          </p:nvSpPr>
          <p:spPr>
            <a:xfrm>
              <a:off x="1240" y="230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53" name="Text Box 36"/>
            <p:cNvSpPr txBox="1"/>
            <p:nvPr/>
          </p:nvSpPr>
          <p:spPr>
            <a:xfrm>
              <a:off x="1383" y="805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54" name="Text Box 37"/>
            <p:cNvSpPr txBox="1"/>
            <p:nvPr/>
          </p:nvSpPr>
          <p:spPr>
            <a:xfrm>
              <a:off x="802" y="336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55" name="Text Box 38"/>
            <p:cNvSpPr txBox="1"/>
            <p:nvPr/>
          </p:nvSpPr>
          <p:spPr>
            <a:xfrm>
              <a:off x="669" y="819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56" name="Text Box 39"/>
            <p:cNvSpPr txBox="1"/>
            <p:nvPr/>
          </p:nvSpPr>
          <p:spPr>
            <a:xfrm>
              <a:off x="1145" y="456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57" name="Text Box 40"/>
            <p:cNvSpPr txBox="1"/>
            <p:nvPr/>
          </p:nvSpPr>
          <p:spPr>
            <a:xfrm>
              <a:off x="635" y="489"/>
              <a:ext cx="190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58" name="Text Box 41"/>
            <p:cNvSpPr txBox="1"/>
            <p:nvPr/>
          </p:nvSpPr>
          <p:spPr>
            <a:xfrm>
              <a:off x="1145" y="819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4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59" name="Text Box 42"/>
            <p:cNvSpPr txBox="1"/>
            <p:nvPr/>
          </p:nvSpPr>
          <p:spPr>
            <a:xfrm>
              <a:off x="907" y="1001"/>
              <a:ext cx="191" cy="21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16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88160" name="AutoShape 122"/>
            <p:cNvSpPr/>
            <p:nvPr/>
          </p:nvSpPr>
          <p:spPr>
            <a:xfrm>
              <a:off x="0" y="0"/>
              <a:ext cx="432" cy="240"/>
            </a:xfrm>
            <a:prstGeom prst="wedgeEllipseCallout">
              <a:avLst>
                <a:gd name="adj1" fmla="val 138889"/>
                <a:gd name="adj2" fmla="val 25417"/>
              </a:avLst>
            </a:prstGeom>
            <a:gradFill rotWithShape="0">
              <a:gsLst>
                <a:gs pos="0">
                  <a:srgbClr val="CFCFCF"/>
                </a:gs>
                <a:gs pos="100000">
                  <a:srgbClr val="FFFFFF"/>
                </a:gs>
              </a:gsLst>
              <a:lin ang="0" scaled="1"/>
              <a:tileRect/>
            </a:gradFill>
            <a:ln w="254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89204" name="Oval 121"/>
          <p:cNvSpPr/>
          <p:nvPr/>
        </p:nvSpPr>
        <p:spPr>
          <a:xfrm>
            <a:off x="6215063" y="4110038"/>
            <a:ext cx="2333625" cy="2271712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205" name="Text Box 46"/>
          <p:cNvSpPr txBox="1"/>
          <p:nvPr/>
        </p:nvSpPr>
        <p:spPr>
          <a:xfrm>
            <a:off x="539750" y="4341813"/>
            <a:ext cx="9906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i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adjvex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lowcost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206" name="Text Box 59"/>
          <p:cNvSpPr txBox="1"/>
          <p:nvPr/>
        </p:nvSpPr>
        <p:spPr>
          <a:xfrm>
            <a:off x="1598613" y="4318000"/>
            <a:ext cx="3795712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0        1       2        3         4         5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" name="表格 88112"/>
          <p:cNvGraphicFramePr>
            <a:graphicFrameLocks noGrp="1"/>
          </p:cNvGraphicFramePr>
          <p:nvPr/>
        </p:nvGraphicFramePr>
        <p:xfrm>
          <a:off x="1620838" y="4768850"/>
          <a:ext cx="3870325" cy="793750"/>
        </p:xfrm>
        <a:graphic>
          <a:graphicData uri="http://schemas.openxmlformats.org/drawingml/2006/table">
            <a:tbl>
              <a:tblPr/>
              <a:tblGrid>
                <a:gridCol w="622300"/>
                <a:gridCol w="622300"/>
                <a:gridCol w="622300"/>
                <a:gridCol w="622300"/>
                <a:gridCol w="733425"/>
                <a:gridCol w="6477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</a:endParaRPr>
                    </a:p>
                  </a:txBody>
                  <a:tcPr marL="91452" marR="91452" marT="45702" marB="4570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230" name="矩形 197"/>
          <p:cNvSpPr/>
          <p:nvPr/>
        </p:nvSpPr>
        <p:spPr>
          <a:xfrm>
            <a:off x="1611313" y="4727575"/>
            <a:ext cx="3868737" cy="43021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231" name="矩形 198"/>
          <p:cNvSpPr/>
          <p:nvPr/>
        </p:nvSpPr>
        <p:spPr>
          <a:xfrm>
            <a:off x="1611313" y="5159375"/>
            <a:ext cx="3868737" cy="43021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6196013" y="1708150"/>
            <a:ext cx="2344738" cy="2116138"/>
          </a:xfrm>
          <a:custGeom>
            <a:avLst/>
            <a:gdLst>
              <a:gd name="connsiteX0" fmla="*/ 456 w 2344991"/>
              <a:gd name="connsiteY0" fmla="*/ 848322 h 2116646"/>
              <a:gd name="connsiteX1" fmla="*/ 341979 w 2344991"/>
              <a:gd name="connsiteY1" fmla="*/ 253411 h 2116646"/>
              <a:gd name="connsiteX2" fmla="*/ 1201294 w 2344991"/>
              <a:gd name="connsiteY2" fmla="*/ 23 h 2116646"/>
              <a:gd name="connsiteX3" fmla="*/ 1851290 w 2344991"/>
              <a:gd name="connsiteY3" fmla="*/ 242395 h 2116646"/>
              <a:gd name="connsiteX4" fmla="*/ 2336032 w 2344991"/>
              <a:gd name="connsiteY4" fmla="*/ 826289 h 2116646"/>
              <a:gd name="connsiteX5" fmla="*/ 2137728 w 2344991"/>
              <a:gd name="connsiteY5" fmla="*/ 1520351 h 2116646"/>
              <a:gd name="connsiteX6" fmla="*/ 1785188 w 2344991"/>
              <a:gd name="connsiteY6" fmla="*/ 2049161 h 2116646"/>
              <a:gd name="connsiteX7" fmla="*/ 1432649 w 2344991"/>
              <a:gd name="connsiteY7" fmla="*/ 2049161 h 2116646"/>
              <a:gd name="connsiteX8" fmla="*/ 991974 w 2344991"/>
              <a:gd name="connsiteY8" fmla="*/ 1498317 h 2116646"/>
              <a:gd name="connsiteX9" fmla="*/ 286894 w 2344991"/>
              <a:gd name="connsiteY9" fmla="*/ 1377132 h 2116646"/>
              <a:gd name="connsiteX10" fmla="*/ 456 w 2344991"/>
              <a:gd name="connsiteY10" fmla="*/ 848322 h 211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4991" h="2116646">
                <a:moveTo>
                  <a:pt x="456" y="848322"/>
                </a:moveTo>
                <a:cubicBezTo>
                  <a:pt x="9637" y="661035"/>
                  <a:pt x="141839" y="394794"/>
                  <a:pt x="341979" y="253411"/>
                </a:cubicBezTo>
                <a:cubicBezTo>
                  <a:pt x="542119" y="112028"/>
                  <a:pt x="949742" y="1859"/>
                  <a:pt x="1201294" y="23"/>
                </a:cubicBezTo>
                <a:cubicBezTo>
                  <a:pt x="1452846" y="-1813"/>
                  <a:pt x="1662167" y="104684"/>
                  <a:pt x="1851290" y="242395"/>
                </a:cubicBezTo>
                <a:cubicBezTo>
                  <a:pt x="2040413" y="380106"/>
                  <a:pt x="2288292" y="613296"/>
                  <a:pt x="2336032" y="826289"/>
                </a:cubicBezTo>
                <a:cubicBezTo>
                  <a:pt x="2383772" y="1039282"/>
                  <a:pt x="2229535" y="1316539"/>
                  <a:pt x="2137728" y="1520351"/>
                </a:cubicBezTo>
                <a:cubicBezTo>
                  <a:pt x="2045921" y="1724163"/>
                  <a:pt x="1902701" y="1961026"/>
                  <a:pt x="1785188" y="2049161"/>
                </a:cubicBezTo>
                <a:cubicBezTo>
                  <a:pt x="1667675" y="2137296"/>
                  <a:pt x="1564851" y="2140968"/>
                  <a:pt x="1432649" y="2049161"/>
                </a:cubicBezTo>
                <a:cubicBezTo>
                  <a:pt x="1300447" y="1957354"/>
                  <a:pt x="1182933" y="1610322"/>
                  <a:pt x="991974" y="1498317"/>
                </a:cubicBezTo>
                <a:cubicBezTo>
                  <a:pt x="801015" y="1386312"/>
                  <a:pt x="452147" y="1483628"/>
                  <a:pt x="286894" y="1377132"/>
                </a:cubicBezTo>
                <a:cubicBezTo>
                  <a:pt x="121641" y="1270636"/>
                  <a:pt x="-8725" y="1035609"/>
                  <a:pt x="456" y="848322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9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89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9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89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4" grpId="0"/>
      <p:bldP spid="89095" grpId="0"/>
      <p:bldP spid="89096" grpId="0"/>
      <p:bldP spid="89097" grpId="0"/>
      <p:bldP spid="89098" grpId="0"/>
      <p:bldP spid="89099" grpId="0"/>
      <p:bldP spid="89123" grpId="0" animBg="1"/>
      <p:bldP spid="89124" grpId="0" animBg="1"/>
      <p:bldP spid="89204" grpId="0" animBg="1"/>
      <p:bldP spid="89205" grpId="0"/>
      <p:bldP spid="89206" grpId="0"/>
      <p:bldP spid="89230" grpId="0" animBg="1"/>
      <p:bldP spid="8923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011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Kruskal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中的边按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权值从小到大的顺序依次选取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，若选取的边使生成树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G'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不形成环路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则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把它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中，保留作为生成树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的一条边，若选取的边使生成树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G'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形成环路，则将其舍弃，如此进行下去，直到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条边为止。此时的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即为最小生成树。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时间复杂度为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O(eloge)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" name="Group 31"/>
          <p:cNvGrpSpPr/>
          <p:nvPr/>
        </p:nvGrpSpPr>
        <p:grpSpPr>
          <a:xfrm>
            <a:off x="4932363" y="3284538"/>
            <a:ext cx="3422650" cy="3157537"/>
            <a:chOff x="0" y="0"/>
            <a:chExt cx="1488" cy="1296"/>
          </a:xfrm>
        </p:grpSpPr>
        <p:sp>
          <p:nvSpPr>
            <p:cNvPr id="90171" name="Oval 32"/>
            <p:cNvSpPr/>
            <p:nvPr/>
          </p:nvSpPr>
          <p:spPr>
            <a:xfrm>
              <a:off x="624" y="0"/>
              <a:ext cx="192" cy="171"/>
            </a:xfrm>
            <a:prstGeom prst="ellipse">
              <a:avLst/>
            </a:prstGeom>
            <a:solidFill>
              <a:srgbClr val="FFFF99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72" name="Oval 33"/>
            <p:cNvSpPr/>
            <p:nvPr/>
          </p:nvSpPr>
          <p:spPr>
            <a:xfrm>
              <a:off x="1080" y="1125"/>
              <a:ext cx="192" cy="171"/>
            </a:xfrm>
            <a:prstGeom prst="ellipse">
              <a:avLst/>
            </a:prstGeom>
            <a:solidFill>
              <a:srgbClr val="FFFF99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73" name="Oval 34"/>
            <p:cNvSpPr/>
            <p:nvPr/>
          </p:nvSpPr>
          <p:spPr>
            <a:xfrm>
              <a:off x="206" y="1087"/>
              <a:ext cx="192" cy="170"/>
            </a:xfrm>
            <a:prstGeom prst="ellipse">
              <a:avLst/>
            </a:prstGeom>
            <a:solidFill>
              <a:srgbClr val="FFFF99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74" name="Oval 35"/>
            <p:cNvSpPr/>
            <p:nvPr/>
          </p:nvSpPr>
          <p:spPr>
            <a:xfrm>
              <a:off x="1296" y="386"/>
              <a:ext cx="192" cy="170"/>
            </a:xfrm>
            <a:prstGeom prst="ellipse">
              <a:avLst/>
            </a:prstGeom>
            <a:solidFill>
              <a:srgbClr val="FFFF99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75" name="Oval 36"/>
            <p:cNvSpPr/>
            <p:nvPr/>
          </p:nvSpPr>
          <p:spPr>
            <a:xfrm>
              <a:off x="620" y="652"/>
              <a:ext cx="193" cy="171"/>
            </a:xfrm>
            <a:prstGeom prst="ellipse">
              <a:avLst/>
            </a:prstGeom>
            <a:solidFill>
              <a:srgbClr val="FFFF99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176" name="Oval 37"/>
            <p:cNvSpPr/>
            <p:nvPr/>
          </p:nvSpPr>
          <p:spPr>
            <a:xfrm>
              <a:off x="0" y="386"/>
              <a:ext cx="193" cy="170"/>
            </a:xfrm>
            <a:prstGeom prst="ellipse">
              <a:avLst/>
            </a:prstGeom>
            <a:solidFill>
              <a:srgbClr val="FFFF99"/>
            </a:solidFill>
            <a:ln w="254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38"/>
          <p:cNvGrpSpPr/>
          <p:nvPr/>
        </p:nvGrpSpPr>
        <p:grpSpPr>
          <a:xfrm>
            <a:off x="6311900" y="3687763"/>
            <a:ext cx="365125" cy="1181100"/>
            <a:chOff x="0" y="18"/>
            <a:chExt cx="158" cy="485"/>
          </a:xfrm>
        </p:grpSpPr>
        <p:sp>
          <p:nvSpPr>
            <p:cNvPr id="90169" name="Line 39"/>
            <p:cNvSpPr/>
            <p:nvPr/>
          </p:nvSpPr>
          <p:spPr>
            <a:xfrm>
              <a:off x="129" y="18"/>
              <a:ext cx="0" cy="485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70" name="Text Box 40"/>
            <p:cNvSpPr txBox="1"/>
            <p:nvPr/>
          </p:nvSpPr>
          <p:spPr>
            <a:xfrm>
              <a:off x="0" y="178"/>
              <a:ext cx="158" cy="2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41"/>
          <p:cNvGrpSpPr/>
          <p:nvPr/>
        </p:nvGrpSpPr>
        <p:grpSpPr>
          <a:xfrm>
            <a:off x="5072063" y="4627563"/>
            <a:ext cx="503237" cy="1322387"/>
            <a:chOff x="0" y="19"/>
            <a:chExt cx="219" cy="543"/>
          </a:xfrm>
        </p:grpSpPr>
        <p:sp>
          <p:nvSpPr>
            <p:cNvPr id="90167" name="Line 42"/>
            <p:cNvSpPr/>
            <p:nvPr/>
          </p:nvSpPr>
          <p:spPr>
            <a:xfrm>
              <a:off x="53" y="19"/>
              <a:ext cx="166" cy="543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68" name="Text Box 43"/>
            <p:cNvSpPr txBox="1"/>
            <p:nvPr/>
          </p:nvSpPr>
          <p:spPr>
            <a:xfrm>
              <a:off x="0" y="229"/>
              <a:ext cx="159" cy="2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44"/>
          <p:cNvGrpSpPr/>
          <p:nvPr/>
        </p:nvGrpSpPr>
        <p:grpSpPr>
          <a:xfrm>
            <a:off x="5364163" y="4294188"/>
            <a:ext cx="1020762" cy="719137"/>
            <a:chOff x="0" y="0"/>
            <a:chExt cx="444" cy="295"/>
          </a:xfrm>
        </p:grpSpPr>
        <p:sp>
          <p:nvSpPr>
            <p:cNvPr id="90165" name="Line 45"/>
            <p:cNvSpPr/>
            <p:nvPr/>
          </p:nvSpPr>
          <p:spPr>
            <a:xfrm>
              <a:off x="0" y="88"/>
              <a:ext cx="444" cy="207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66" name="Text Box 46"/>
            <p:cNvSpPr txBox="1"/>
            <p:nvPr/>
          </p:nvSpPr>
          <p:spPr>
            <a:xfrm>
              <a:off x="186" y="0"/>
              <a:ext cx="158" cy="2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Group 47"/>
          <p:cNvGrpSpPr/>
          <p:nvPr/>
        </p:nvGrpSpPr>
        <p:grpSpPr>
          <a:xfrm>
            <a:off x="6732588" y="5229225"/>
            <a:ext cx="800100" cy="792163"/>
            <a:chOff x="0" y="0"/>
            <a:chExt cx="348" cy="326"/>
          </a:xfrm>
        </p:grpSpPr>
        <p:sp>
          <p:nvSpPr>
            <p:cNvPr id="90163" name="Line 48"/>
            <p:cNvSpPr/>
            <p:nvPr/>
          </p:nvSpPr>
          <p:spPr>
            <a:xfrm>
              <a:off x="0" y="18"/>
              <a:ext cx="348" cy="308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64" name="Text Box 49"/>
            <p:cNvSpPr txBox="1"/>
            <p:nvPr/>
          </p:nvSpPr>
          <p:spPr>
            <a:xfrm>
              <a:off x="157" y="0"/>
              <a:ext cx="158" cy="2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" name="Group 50"/>
          <p:cNvGrpSpPr/>
          <p:nvPr/>
        </p:nvGrpSpPr>
        <p:grpSpPr>
          <a:xfrm>
            <a:off x="7740650" y="4638675"/>
            <a:ext cx="581025" cy="1455738"/>
            <a:chOff x="-31" y="-6"/>
            <a:chExt cx="252" cy="597"/>
          </a:xfrm>
        </p:grpSpPr>
        <p:sp>
          <p:nvSpPr>
            <p:cNvPr id="90161" name="Line 51"/>
            <p:cNvSpPr/>
            <p:nvPr/>
          </p:nvSpPr>
          <p:spPr>
            <a:xfrm flipH="1">
              <a:off x="-31" y="-6"/>
              <a:ext cx="134" cy="597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62" name="Text Box 52"/>
            <p:cNvSpPr txBox="1"/>
            <p:nvPr/>
          </p:nvSpPr>
          <p:spPr>
            <a:xfrm>
              <a:off x="63" y="199"/>
              <a:ext cx="158" cy="2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 anchorCtr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Group 128"/>
          <p:cNvGrpSpPr/>
          <p:nvPr/>
        </p:nvGrpSpPr>
        <p:grpSpPr>
          <a:xfrm>
            <a:off x="827088" y="3860800"/>
            <a:ext cx="2736850" cy="2420938"/>
            <a:chOff x="0" y="0"/>
            <a:chExt cx="1437" cy="1229"/>
          </a:xfrm>
        </p:grpSpPr>
        <p:sp>
          <p:nvSpPr>
            <p:cNvPr id="90123" name="Line 24"/>
            <p:cNvSpPr/>
            <p:nvPr/>
          </p:nvSpPr>
          <p:spPr>
            <a:xfrm>
              <a:off x="841" y="197"/>
              <a:ext cx="286" cy="24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24" name="Line 26"/>
            <p:cNvSpPr/>
            <p:nvPr/>
          </p:nvSpPr>
          <p:spPr>
            <a:xfrm flipH="1">
              <a:off x="1048" y="672"/>
              <a:ext cx="143" cy="336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25" name="Line 27"/>
            <p:cNvSpPr/>
            <p:nvPr/>
          </p:nvSpPr>
          <p:spPr>
            <a:xfrm>
              <a:off x="524" y="1104"/>
              <a:ext cx="333" cy="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26" name="Line 29"/>
            <p:cNvSpPr/>
            <p:nvPr/>
          </p:nvSpPr>
          <p:spPr>
            <a:xfrm flipH="1">
              <a:off x="429" y="720"/>
              <a:ext cx="190" cy="289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27" name="Line 32"/>
            <p:cNvSpPr/>
            <p:nvPr/>
          </p:nvSpPr>
          <p:spPr>
            <a:xfrm flipH="1">
              <a:off x="810" y="528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90128" name="Group 5"/>
            <p:cNvGrpSpPr/>
            <p:nvPr/>
          </p:nvGrpSpPr>
          <p:grpSpPr>
            <a:xfrm>
              <a:off x="568" y="480"/>
              <a:ext cx="333" cy="269"/>
              <a:chOff x="0" y="0"/>
              <a:chExt cx="336" cy="269"/>
            </a:xfrm>
          </p:grpSpPr>
          <p:sp>
            <p:nvSpPr>
              <p:cNvPr id="90159" name="Oval 6"/>
              <p:cNvSpPr/>
              <p:nvPr/>
            </p:nvSpPr>
            <p:spPr>
              <a:xfrm>
                <a:off x="0" y="0"/>
                <a:ext cx="288" cy="268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90160" name="Text Box 7"/>
              <p:cNvSpPr txBox="1"/>
              <p:nvPr/>
            </p:nvSpPr>
            <p:spPr>
              <a:xfrm>
                <a:off x="0" y="48"/>
                <a:ext cx="336" cy="2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V2</a:t>
                </a:r>
                <a:endPara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90129" name="Group 8"/>
            <p:cNvGrpSpPr/>
            <p:nvPr/>
          </p:nvGrpSpPr>
          <p:grpSpPr>
            <a:xfrm>
              <a:off x="569" y="0"/>
              <a:ext cx="363" cy="269"/>
              <a:chOff x="0" y="0"/>
              <a:chExt cx="366" cy="269"/>
            </a:xfrm>
          </p:grpSpPr>
          <p:sp>
            <p:nvSpPr>
              <p:cNvPr id="90157" name="Oval 9"/>
              <p:cNvSpPr/>
              <p:nvPr/>
            </p:nvSpPr>
            <p:spPr>
              <a:xfrm>
                <a:off x="0" y="0"/>
                <a:ext cx="287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90158" name="Text Box 10"/>
              <p:cNvSpPr txBox="1"/>
              <p:nvPr/>
            </p:nvSpPr>
            <p:spPr>
              <a:xfrm>
                <a:off x="10" y="43"/>
                <a:ext cx="355" cy="2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V0</a:t>
                </a:r>
                <a:endPara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90130" name="Group 11"/>
            <p:cNvGrpSpPr/>
            <p:nvPr/>
          </p:nvGrpSpPr>
          <p:grpSpPr>
            <a:xfrm>
              <a:off x="1097" y="384"/>
              <a:ext cx="340" cy="269"/>
              <a:chOff x="0" y="0"/>
              <a:chExt cx="342" cy="269"/>
            </a:xfrm>
          </p:grpSpPr>
          <p:sp>
            <p:nvSpPr>
              <p:cNvPr id="90155" name="Oval 12"/>
              <p:cNvSpPr/>
              <p:nvPr/>
            </p:nvSpPr>
            <p:spPr>
              <a:xfrm>
                <a:off x="0" y="0"/>
                <a:ext cx="288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90156" name="Text Box 13"/>
              <p:cNvSpPr txBox="1"/>
              <p:nvPr/>
            </p:nvSpPr>
            <p:spPr>
              <a:xfrm>
                <a:off x="15" y="32"/>
                <a:ext cx="327" cy="2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V3</a:t>
                </a:r>
                <a:endPara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90131" name="Group 14"/>
            <p:cNvGrpSpPr/>
            <p:nvPr/>
          </p:nvGrpSpPr>
          <p:grpSpPr>
            <a:xfrm>
              <a:off x="851" y="960"/>
              <a:ext cx="352" cy="269"/>
              <a:chOff x="0" y="0"/>
              <a:chExt cx="260" cy="269"/>
            </a:xfrm>
          </p:grpSpPr>
          <p:sp>
            <p:nvSpPr>
              <p:cNvPr id="90153" name="Oval 15"/>
              <p:cNvSpPr/>
              <p:nvPr/>
            </p:nvSpPr>
            <p:spPr>
              <a:xfrm>
                <a:off x="0" y="0"/>
                <a:ext cx="215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90154" name="Text Box 16"/>
              <p:cNvSpPr txBox="1"/>
              <p:nvPr/>
            </p:nvSpPr>
            <p:spPr>
              <a:xfrm>
                <a:off x="6" y="34"/>
                <a:ext cx="254" cy="20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V5</a:t>
                </a:r>
                <a:endPara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90132" name="Group 17"/>
            <p:cNvGrpSpPr/>
            <p:nvPr/>
          </p:nvGrpSpPr>
          <p:grpSpPr>
            <a:xfrm>
              <a:off x="282" y="960"/>
              <a:ext cx="311" cy="269"/>
              <a:chOff x="0" y="0"/>
              <a:chExt cx="265" cy="269"/>
            </a:xfrm>
          </p:grpSpPr>
          <p:sp>
            <p:nvSpPr>
              <p:cNvPr id="90151" name="Oval 18"/>
              <p:cNvSpPr/>
              <p:nvPr/>
            </p:nvSpPr>
            <p:spPr>
              <a:xfrm>
                <a:off x="0" y="0"/>
                <a:ext cx="252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90152" name="Text Box 19"/>
              <p:cNvSpPr txBox="1"/>
              <p:nvPr/>
            </p:nvSpPr>
            <p:spPr>
              <a:xfrm>
                <a:off x="10" y="34"/>
                <a:ext cx="254" cy="20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V4</a:t>
                </a:r>
                <a:endPara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90133" name="Group 20"/>
            <p:cNvGrpSpPr/>
            <p:nvPr/>
          </p:nvGrpSpPr>
          <p:grpSpPr>
            <a:xfrm>
              <a:off x="0" y="384"/>
              <a:ext cx="363" cy="269"/>
              <a:chOff x="0" y="0"/>
              <a:chExt cx="366" cy="269"/>
            </a:xfrm>
          </p:grpSpPr>
          <p:sp>
            <p:nvSpPr>
              <p:cNvPr id="90149" name="Oval 21"/>
              <p:cNvSpPr/>
              <p:nvPr/>
            </p:nvSpPr>
            <p:spPr>
              <a:xfrm>
                <a:off x="0" y="0"/>
                <a:ext cx="287" cy="269"/>
              </a:xfrm>
              <a:prstGeom prst="ellipse">
                <a:avLst/>
              </a:prstGeom>
              <a:solidFill>
                <a:srgbClr val="FFFFA5"/>
              </a:solidFill>
              <a:ln w="12700" cap="rnd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90150" name="Text Box 22"/>
              <p:cNvSpPr txBox="1"/>
              <p:nvPr/>
            </p:nvSpPr>
            <p:spPr>
              <a:xfrm>
                <a:off x="9" y="37"/>
                <a:ext cx="356" cy="2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90134" name="Line 23"/>
            <p:cNvSpPr/>
            <p:nvPr/>
          </p:nvSpPr>
          <p:spPr>
            <a:xfrm flipH="1">
              <a:off x="238" y="144"/>
              <a:ext cx="333" cy="28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35" name="Line 25"/>
            <p:cNvSpPr/>
            <p:nvPr/>
          </p:nvSpPr>
          <p:spPr>
            <a:xfrm>
              <a:off x="190" y="659"/>
              <a:ext cx="173" cy="323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36" name="Line 28"/>
            <p:cNvSpPr/>
            <p:nvPr/>
          </p:nvSpPr>
          <p:spPr>
            <a:xfrm>
              <a:off x="714" y="288"/>
              <a:ext cx="0" cy="193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37" name="Line 30"/>
            <p:cNvSpPr/>
            <p:nvPr/>
          </p:nvSpPr>
          <p:spPr>
            <a:xfrm>
              <a:off x="810" y="720"/>
              <a:ext cx="142" cy="240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38" name="Line 31"/>
            <p:cNvSpPr/>
            <p:nvPr/>
          </p:nvSpPr>
          <p:spPr>
            <a:xfrm>
              <a:off x="286" y="528"/>
              <a:ext cx="285" cy="48"/>
            </a:xfrm>
            <a:prstGeom prst="line">
              <a:avLst/>
            </a:prstGeom>
            <a:ln w="19050" cap="rnd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0139" name="Text Box 33"/>
            <p:cNvSpPr txBox="1"/>
            <p:nvPr/>
          </p:nvSpPr>
          <p:spPr>
            <a:xfrm>
              <a:off x="95" y="672"/>
              <a:ext cx="191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90140" name="Text Box 34"/>
            <p:cNvSpPr txBox="1"/>
            <p:nvPr/>
          </p:nvSpPr>
          <p:spPr>
            <a:xfrm>
              <a:off x="251" y="134"/>
              <a:ext cx="191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20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90141" name="Text Box 35"/>
            <p:cNvSpPr txBox="1"/>
            <p:nvPr/>
          </p:nvSpPr>
          <p:spPr>
            <a:xfrm>
              <a:off x="952" y="134"/>
              <a:ext cx="191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20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90142" name="Text Box 36"/>
            <p:cNvSpPr txBox="1"/>
            <p:nvPr/>
          </p:nvSpPr>
          <p:spPr>
            <a:xfrm>
              <a:off x="1095" y="709"/>
              <a:ext cx="191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  <a:endParaRPr lang="en-US" altLang="zh-CN" sz="20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90143" name="Text Box 37"/>
            <p:cNvSpPr txBox="1"/>
            <p:nvPr/>
          </p:nvSpPr>
          <p:spPr>
            <a:xfrm>
              <a:off x="571" y="240"/>
              <a:ext cx="191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  <a:endParaRPr lang="en-US" altLang="zh-CN" sz="20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90144" name="Text Box 38"/>
            <p:cNvSpPr txBox="1"/>
            <p:nvPr/>
          </p:nvSpPr>
          <p:spPr>
            <a:xfrm>
              <a:off x="381" y="723"/>
              <a:ext cx="190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20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90145" name="Text Box 39"/>
            <p:cNvSpPr txBox="1"/>
            <p:nvPr/>
          </p:nvSpPr>
          <p:spPr>
            <a:xfrm>
              <a:off x="857" y="360"/>
              <a:ext cx="191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20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90146" name="Text Box 40"/>
            <p:cNvSpPr txBox="1"/>
            <p:nvPr/>
          </p:nvSpPr>
          <p:spPr>
            <a:xfrm>
              <a:off x="342" y="360"/>
              <a:ext cx="190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5</a:t>
              </a:r>
              <a:endParaRPr lang="en-US" altLang="zh-CN" sz="20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90147" name="Text Box 41"/>
            <p:cNvSpPr txBox="1"/>
            <p:nvPr/>
          </p:nvSpPr>
          <p:spPr>
            <a:xfrm>
              <a:off x="857" y="723"/>
              <a:ext cx="191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4</a:t>
              </a:r>
              <a:endParaRPr lang="en-US" altLang="zh-CN" sz="20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90148" name="Text Box 42"/>
            <p:cNvSpPr txBox="1"/>
            <p:nvPr/>
          </p:nvSpPr>
          <p:spPr>
            <a:xfrm>
              <a:off x="619" y="905"/>
              <a:ext cx="191" cy="20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6</a:t>
              </a:r>
              <a:endParaRPr lang="en-US" altLang="zh-CN" sz="20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011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void 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MiniSpanTree_Kruskal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(AMGraph G){     </a:t>
            </a:r>
            <a:endParaRPr lang="zh-CN" altLang="en-US" sz="2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Sort(G);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//将数组Edge中的元素按权值从小到大排序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for(i = 0; i &lt; G.vexnum; ++i)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//辅助数组，表示各顶点自成一个连通分量 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Vexset[i] = i;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for(i = 0; i &lt; G.arcnum; ++i){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//依次查看排好序的数组Edge中的边是否在同一连通分量上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v1 =LocateVex(G, Edge[i].Head); 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//v1为边的始点Head的下标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v2 =LocateVex(G, Edge[i].Tail);  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//v2为边的终点Tail的下标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vs1 = Vexset[v1];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//获取边Edge[i]的始点所在的连通分量vs1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vs2 = Vexset[v2]; 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//获取边Edge[i]的终点所在的连通分量vs2 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if(vs1 != vs2){ 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//边的两个顶点分属不同的连通分量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cout &lt;&lt; Edge[i].Head &lt;&lt; "--&gt;" &lt;&lt; Edge[i].Tail &lt;&lt; endl;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//输出此边</a:t>
            </a: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for(j = 0; j &lt; G.vexnum; ++j)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//合并vs1和vs2两个分量，即两个集合统一编号 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if(Vexset[j] == vs2) 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Vexset[j] = vs1;</a:t>
            </a:r>
            <a:r>
              <a:rPr lang="en-US" altLang="zh-CN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//集合编号为vs2的都改为vs1 </a:t>
            </a:r>
            <a:endParaRPr lang="zh-CN" altLang="en-US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</a:t>
            </a: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2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} </a:t>
            </a:r>
            <a:endParaRPr lang="zh-CN" altLang="en-US" sz="2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</a:t>
            </a:r>
            <a:endParaRPr lang="zh-CN" altLang="en-US" sz="2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8"/>
            <a:ext cx="8785225" cy="54721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Prim</a:t>
            </a:r>
            <a:endParaRPr kumimoji="0" lang="zh-CN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1140" name="Oval 2"/>
          <p:cNvSpPr/>
          <p:nvPr/>
        </p:nvSpPr>
        <p:spPr>
          <a:xfrm>
            <a:off x="1797050" y="1398588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1" name="Oval 3"/>
          <p:cNvSpPr/>
          <p:nvPr/>
        </p:nvSpPr>
        <p:spPr>
          <a:xfrm>
            <a:off x="4616450" y="1398588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2" name="Oval 4"/>
          <p:cNvSpPr/>
          <p:nvPr/>
        </p:nvSpPr>
        <p:spPr>
          <a:xfrm>
            <a:off x="6369050" y="2236788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3" name="Oval 5"/>
          <p:cNvSpPr/>
          <p:nvPr/>
        </p:nvSpPr>
        <p:spPr>
          <a:xfrm>
            <a:off x="4845050" y="3913188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4" name="Oval 6"/>
          <p:cNvSpPr/>
          <p:nvPr/>
        </p:nvSpPr>
        <p:spPr>
          <a:xfrm>
            <a:off x="3168650" y="2998788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5" name="Oval 7"/>
          <p:cNvSpPr/>
          <p:nvPr/>
        </p:nvSpPr>
        <p:spPr>
          <a:xfrm>
            <a:off x="1187450" y="3913188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6" name="Oval 8"/>
          <p:cNvSpPr/>
          <p:nvPr/>
        </p:nvSpPr>
        <p:spPr>
          <a:xfrm>
            <a:off x="3473450" y="5056188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47" name="Line 9"/>
          <p:cNvSpPr/>
          <p:nvPr/>
        </p:nvSpPr>
        <p:spPr>
          <a:xfrm>
            <a:off x="2330450" y="1703388"/>
            <a:ext cx="2286000" cy="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48" name="Line 10"/>
          <p:cNvSpPr/>
          <p:nvPr/>
        </p:nvSpPr>
        <p:spPr>
          <a:xfrm>
            <a:off x="2254250" y="1855788"/>
            <a:ext cx="990600" cy="1219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49" name="Line 11"/>
          <p:cNvSpPr/>
          <p:nvPr/>
        </p:nvSpPr>
        <p:spPr>
          <a:xfrm flipH="1">
            <a:off x="3625850" y="1855788"/>
            <a:ext cx="1066800" cy="1219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0" name="Line 12"/>
          <p:cNvSpPr/>
          <p:nvPr/>
        </p:nvSpPr>
        <p:spPr>
          <a:xfrm flipH="1">
            <a:off x="1492250" y="1855788"/>
            <a:ext cx="457200" cy="20574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1" name="Line 13"/>
          <p:cNvSpPr/>
          <p:nvPr/>
        </p:nvSpPr>
        <p:spPr>
          <a:xfrm flipV="1">
            <a:off x="1720850" y="3379788"/>
            <a:ext cx="1524000" cy="7620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2" name="Line 14"/>
          <p:cNvSpPr/>
          <p:nvPr/>
        </p:nvSpPr>
        <p:spPr>
          <a:xfrm>
            <a:off x="3702050" y="3379788"/>
            <a:ext cx="1219200" cy="6858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3" name="Line 15"/>
          <p:cNvSpPr/>
          <p:nvPr/>
        </p:nvSpPr>
        <p:spPr>
          <a:xfrm>
            <a:off x="5149850" y="1703388"/>
            <a:ext cx="1295400" cy="6858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4" name="Line 16"/>
          <p:cNvSpPr/>
          <p:nvPr/>
        </p:nvSpPr>
        <p:spPr>
          <a:xfrm flipH="1">
            <a:off x="5302250" y="2693988"/>
            <a:ext cx="1143000" cy="13716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5" name="Line 17"/>
          <p:cNvSpPr/>
          <p:nvPr/>
        </p:nvSpPr>
        <p:spPr>
          <a:xfrm>
            <a:off x="4921250" y="1931988"/>
            <a:ext cx="152400" cy="1981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6" name="Line 18"/>
          <p:cNvSpPr/>
          <p:nvPr/>
        </p:nvSpPr>
        <p:spPr>
          <a:xfrm>
            <a:off x="1644650" y="4370388"/>
            <a:ext cx="1828800" cy="838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7" name="Line 19"/>
          <p:cNvSpPr/>
          <p:nvPr/>
        </p:nvSpPr>
        <p:spPr>
          <a:xfrm flipH="1">
            <a:off x="4006850" y="4370388"/>
            <a:ext cx="914400" cy="838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58" name="Text Box 21"/>
          <p:cNvSpPr txBox="1"/>
          <p:nvPr/>
        </p:nvSpPr>
        <p:spPr>
          <a:xfrm>
            <a:off x="3000375" y="1200150"/>
            <a:ext cx="5905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59" name="Text Box 22"/>
          <p:cNvSpPr txBox="1"/>
          <p:nvPr/>
        </p:nvSpPr>
        <p:spPr>
          <a:xfrm>
            <a:off x="5530850" y="1504950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60" name="Text Box 23"/>
          <p:cNvSpPr txBox="1"/>
          <p:nvPr/>
        </p:nvSpPr>
        <p:spPr>
          <a:xfrm>
            <a:off x="2635250" y="2084388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61" name="Text Box 24"/>
          <p:cNvSpPr txBox="1"/>
          <p:nvPr/>
        </p:nvSpPr>
        <p:spPr>
          <a:xfrm>
            <a:off x="1187450" y="2560638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62" name="Text Box 25"/>
          <p:cNvSpPr txBox="1"/>
          <p:nvPr/>
        </p:nvSpPr>
        <p:spPr>
          <a:xfrm>
            <a:off x="2238375" y="4694238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63" name="Text Box 26"/>
          <p:cNvSpPr txBox="1"/>
          <p:nvPr/>
        </p:nvSpPr>
        <p:spPr>
          <a:xfrm>
            <a:off x="2162175" y="3246438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64" name="Text Box 27"/>
          <p:cNvSpPr txBox="1"/>
          <p:nvPr/>
        </p:nvSpPr>
        <p:spPr>
          <a:xfrm>
            <a:off x="3990975" y="3094038"/>
            <a:ext cx="3873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65" name="Text Box 28"/>
          <p:cNvSpPr txBox="1"/>
          <p:nvPr/>
        </p:nvSpPr>
        <p:spPr>
          <a:xfrm>
            <a:off x="4235450" y="4675188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66" name="Text Box 29"/>
          <p:cNvSpPr txBox="1"/>
          <p:nvPr/>
        </p:nvSpPr>
        <p:spPr>
          <a:xfrm>
            <a:off x="5667375" y="3322638"/>
            <a:ext cx="3873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1167" name="Text Box 34"/>
          <p:cNvSpPr txBox="1"/>
          <p:nvPr/>
        </p:nvSpPr>
        <p:spPr>
          <a:xfrm>
            <a:off x="3778250" y="1885950"/>
            <a:ext cx="5905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Line 36"/>
          <p:cNvSpPr/>
          <p:nvPr/>
        </p:nvSpPr>
        <p:spPr>
          <a:xfrm flipH="1">
            <a:off x="5300663" y="2693988"/>
            <a:ext cx="1143000" cy="1371600"/>
          </a:xfrm>
          <a:prstGeom prst="line">
            <a:avLst/>
          </a:prstGeom>
          <a:ln w="6350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7" name="Line 42"/>
          <p:cNvSpPr/>
          <p:nvPr/>
        </p:nvSpPr>
        <p:spPr>
          <a:xfrm flipH="1">
            <a:off x="4006850" y="4370388"/>
            <a:ext cx="914400" cy="838200"/>
          </a:xfrm>
          <a:prstGeom prst="line">
            <a:avLst/>
          </a:prstGeom>
          <a:ln w="57150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1170" name="Text Box 44"/>
          <p:cNvSpPr txBox="1"/>
          <p:nvPr/>
        </p:nvSpPr>
        <p:spPr>
          <a:xfrm>
            <a:off x="4981575" y="2408238"/>
            <a:ext cx="3873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9" name="Text Box 45"/>
          <p:cNvSpPr txBox="1"/>
          <p:nvPr/>
        </p:nvSpPr>
        <p:spPr>
          <a:xfrm>
            <a:off x="2635250" y="2084388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Text Box 46"/>
          <p:cNvSpPr txBox="1"/>
          <p:nvPr/>
        </p:nvSpPr>
        <p:spPr>
          <a:xfrm>
            <a:off x="4006850" y="3105150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Text Box 47"/>
          <p:cNvSpPr txBox="1"/>
          <p:nvPr/>
        </p:nvSpPr>
        <p:spPr>
          <a:xfrm>
            <a:off x="5530850" y="1504950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" name="Text Box 48"/>
          <p:cNvSpPr txBox="1"/>
          <p:nvPr/>
        </p:nvSpPr>
        <p:spPr>
          <a:xfrm>
            <a:off x="5676900" y="3333750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" name="Text Box 49"/>
          <p:cNvSpPr txBox="1"/>
          <p:nvPr/>
        </p:nvSpPr>
        <p:spPr>
          <a:xfrm>
            <a:off x="2178050" y="3227388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" name="Text Box 50"/>
          <p:cNvSpPr txBox="1"/>
          <p:nvPr/>
        </p:nvSpPr>
        <p:spPr>
          <a:xfrm>
            <a:off x="4235450" y="4675188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Text Box 51"/>
          <p:cNvSpPr txBox="1"/>
          <p:nvPr/>
        </p:nvSpPr>
        <p:spPr>
          <a:xfrm>
            <a:off x="920750" y="5883275"/>
            <a:ext cx="264636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所得生成树权值和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46" name="Text Box 52"/>
          <p:cNvSpPr txBox="1"/>
          <p:nvPr/>
        </p:nvSpPr>
        <p:spPr>
          <a:xfrm>
            <a:off x="3484563" y="5878513"/>
            <a:ext cx="3319462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 14+8+3+5+16+21 = 67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7" name="Line 53"/>
          <p:cNvSpPr/>
          <p:nvPr/>
        </p:nvSpPr>
        <p:spPr>
          <a:xfrm flipH="1">
            <a:off x="1492250" y="1855788"/>
            <a:ext cx="457200" cy="20574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8" name="Line 54"/>
          <p:cNvSpPr/>
          <p:nvPr/>
        </p:nvSpPr>
        <p:spPr>
          <a:xfrm>
            <a:off x="2268538" y="1844675"/>
            <a:ext cx="990600" cy="1219200"/>
          </a:xfrm>
          <a:prstGeom prst="line">
            <a:avLst/>
          </a:prstGeom>
          <a:ln w="6350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9" name="Line 55"/>
          <p:cNvSpPr/>
          <p:nvPr/>
        </p:nvSpPr>
        <p:spPr>
          <a:xfrm>
            <a:off x="2330450" y="1703388"/>
            <a:ext cx="2286000" cy="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1" name="Line 57"/>
          <p:cNvSpPr/>
          <p:nvPr/>
        </p:nvSpPr>
        <p:spPr>
          <a:xfrm flipH="1">
            <a:off x="3635375" y="1855788"/>
            <a:ext cx="1066800" cy="1219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2" name="Line 58"/>
          <p:cNvSpPr/>
          <p:nvPr/>
        </p:nvSpPr>
        <p:spPr>
          <a:xfrm>
            <a:off x="3697288" y="3373438"/>
            <a:ext cx="1219200" cy="685800"/>
          </a:xfrm>
          <a:prstGeom prst="line">
            <a:avLst/>
          </a:prstGeom>
          <a:ln w="6350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3" name="Line 59"/>
          <p:cNvSpPr/>
          <p:nvPr/>
        </p:nvSpPr>
        <p:spPr>
          <a:xfrm>
            <a:off x="4921250" y="1931988"/>
            <a:ext cx="152400" cy="1981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6" name="Line 62"/>
          <p:cNvSpPr/>
          <p:nvPr/>
        </p:nvSpPr>
        <p:spPr>
          <a:xfrm>
            <a:off x="5141913" y="1711325"/>
            <a:ext cx="1295400" cy="685800"/>
          </a:xfrm>
          <a:prstGeom prst="line">
            <a:avLst/>
          </a:prstGeom>
          <a:ln w="6350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7" name="Line 63"/>
          <p:cNvSpPr/>
          <p:nvPr/>
        </p:nvSpPr>
        <p:spPr>
          <a:xfrm>
            <a:off x="1644650" y="4370388"/>
            <a:ext cx="1828800" cy="838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8" name="Oval 65"/>
          <p:cNvSpPr/>
          <p:nvPr/>
        </p:nvSpPr>
        <p:spPr>
          <a:xfrm>
            <a:off x="1797050" y="139700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9" name="Oval 66"/>
          <p:cNvSpPr/>
          <p:nvPr/>
        </p:nvSpPr>
        <p:spPr>
          <a:xfrm>
            <a:off x="3168650" y="299720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" name="Oval 67"/>
          <p:cNvSpPr/>
          <p:nvPr/>
        </p:nvSpPr>
        <p:spPr>
          <a:xfrm>
            <a:off x="4845050" y="391160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" name="Oval 68"/>
          <p:cNvSpPr/>
          <p:nvPr/>
        </p:nvSpPr>
        <p:spPr>
          <a:xfrm>
            <a:off x="6369050" y="223520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" name="Oval 69"/>
          <p:cNvSpPr/>
          <p:nvPr/>
        </p:nvSpPr>
        <p:spPr>
          <a:xfrm>
            <a:off x="4616450" y="139700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" name="Oval 70"/>
          <p:cNvSpPr/>
          <p:nvPr/>
        </p:nvSpPr>
        <p:spPr>
          <a:xfrm>
            <a:off x="1187450" y="391160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" name="Oval 71"/>
          <p:cNvSpPr/>
          <p:nvPr/>
        </p:nvSpPr>
        <p:spPr>
          <a:xfrm>
            <a:off x="3473450" y="505460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0" name="Line 56"/>
          <p:cNvSpPr/>
          <p:nvPr/>
        </p:nvSpPr>
        <p:spPr>
          <a:xfrm flipV="1">
            <a:off x="1720850" y="3408363"/>
            <a:ext cx="1452563" cy="727075"/>
          </a:xfrm>
          <a:prstGeom prst="line">
            <a:avLst/>
          </a:prstGeom>
          <a:ln w="6350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65" name="Line 56"/>
          <p:cNvSpPr/>
          <p:nvPr/>
        </p:nvSpPr>
        <p:spPr>
          <a:xfrm flipV="1">
            <a:off x="3967163" y="4370388"/>
            <a:ext cx="965200" cy="858837"/>
          </a:xfrm>
          <a:prstGeom prst="line">
            <a:avLst/>
          </a:prstGeom>
          <a:ln w="6350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0"/>
                            </p:stCondLst>
                            <p:childTnLst>
                              <p:par>
                                <p:cTn id="1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/>
      <p:bldP spid="40" grpId="0" bldLvl="0"/>
      <p:bldP spid="41" grpId="0" bldLvl="0"/>
      <p:bldP spid="42" grpId="0" bldLvl="0"/>
      <p:bldP spid="43" grpId="0" bldLvl="0"/>
      <p:bldP spid="44" grpId="0" bldLvl="0"/>
      <p:bldP spid="45" grpId="0"/>
      <p:bldP spid="46" grpId="0"/>
      <p:bldP spid="58" grpId="0" bldLvl="0" animBg="1"/>
      <p:bldP spid="59" grpId="0" bldLvl="0" animBg="1"/>
      <p:bldP spid="60" grpId="0" bldLvl="0" animBg="1"/>
      <p:bldP spid="61" grpId="0" bldLvl="0" animBg="1"/>
      <p:bldP spid="62" grpId="0" bldLvl="0" animBg="1"/>
      <p:bldP spid="6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6.1 图的定义和基本术语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26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度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设图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的顶点数为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，边或弧数为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。则图中所有顶点的度数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	      和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2*e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。(每条边对图的所有顶点的度数都贡献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/>
        </p:nvGraphicFramePr>
        <p:xfrm>
          <a:off x="1044575" y="1855788"/>
          <a:ext cx="57626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357505" imgH="434340" progId="Equation.3">
                  <p:embed/>
                </p:oleObj>
              </mc:Choice>
              <mc:Fallback>
                <p:oleObj name="" r:id="rId1" imgW="357505" imgH="43434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4575" y="1855788"/>
                        <a:ext cx="576263" cy="687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69" name="Group 50"/>
          <p:cNvGrpSpPr/>
          <p:nvPr/>
        </p:nvGrpSpPr>
        <p:grpSpPr>
          <a:xfrm>
            <a:off x="4919663" y="2990850"/>
            <a:ext cx="1652587" cy="1619250"/>
            <a:chOff x="0" y="0"/>
            <a:chExt cx="1041" cy="1020"/>
          </a:xfrm>
        </p:grpSpPr>
        <p:grpSp>
          <p:nvGrpSpPr>
            <p:cNvPr id="11279" name="Group 51"/>
            <p:cNvGrpSpPr/>
            <p:nvPr/>
          </p:nvGrpSpPr>
          <p:grpSpPr>
            <a:xfrm>
              <a:off x="144" y="144"/>
              <a:ext cx="783" cy="658"/>
              <a:chOff x="0" y="0"/>
              <a:chExt cx="783" cy="658"/>
            </a:xfrm>
          </p:grpSpPr>
          <p:sp>
            <p:nvSpPr>
              <p:cNvPr id="11285" name="Line 52"/>
              <p:cNvSpPr/>
              <p:nvPr/>
            </p:nvSpPr>
            <p:spPr>
              <a:xfrm>
                <a:off x="0" y="174"/>
                <a:ext cx="0" cy="415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286" name="Line 53"/>
              <p:cNvSpPr/>
              <p:nvPr/>
            </p:nvSpPr>
            <p:spPr>
              <a:xfrm>
                <a:off x="171" y="0"/>
                <a:ext cx="476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287" name="Line 54"/>
              <p:cNvSpPr/>
              <p:nvPr/>
            </p:nvSpPr>
            <p:spPr>
              <a:xfrm>
                <a:off x="783" y="174"/>
                <a:ext cx="0" cy="415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288" name="Line 55"/>
              <p:cNvSpPr/>
              <p:nvPr/>
            </p:nvSpPr>
            <p:spPr>
              <a:xfrm flipH="1">
                <a:off x="136" y="485"/>
                <a:ext cx="171" cy="173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289" name="Line 56"/>
              <p:cNvSpPr/>
              <p:nvPr/>
            </p:nvSpPr>
            <p:spPr>
              <a:xfrm flipH="1">
                <a:off x="511" y="139"/>
                <a:ext cx="171" cy="173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290" name="Line 57"/>
              <p:cNvSpPr/>
              <p:nvPr/>
            </p:nvSpPr>
            <p:spPr>
              <a:xfrm>
                <a:off x="498" y="508"/>
                <a:ext cx="149" cy="147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280" name="Oval 58"/>
            <p:cNvSpPr/>
            <p:nvPr/>
          </p:nvSpPr>
          <p:spPr>
            <a:xfrm>
              <a:off x="32" y="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V0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81" name="Oval 59"/>
            <p:cNvSpPr/>
            <p:nvPr/>
          </p:nvSpPr>
          <p:spPr>
            <a:xfrm>
              <a:off x="750" y="723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V4</a:t>
              </a:r>
              <a:endPara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82" name="Oval 60"/>
            <p:cNvSpPr/>
            <p:nvPr/>
          </p:nvSpPr>
          <p:spPr>
            <a:xfrm>
              <a:off x="0" y="726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83" name="Oval 61"/>
            <p:cNvSpPr/>
            <p:nvPr/>
          </p:nvSpPr>
          <p:spPr>
            <a:xfrm>
              <a:off x="746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84" name="Oval 62"/>
            <p:cNvSpPr/>
            <p:nvPr/>
          </p:nvSpPr>
          <p:spPr>
            <a:xfrm>
              <a:off x="384" y="384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270" name="Group 65"/>
          <p:cNvGrpSpPr/>
          <p:nvPr/>
        </p:nvGrpSpPr>
        <p:grpSpPr>
          <a:xfrm>
            <a:off x="2062163" y="2924175"/>
            <a:ext cx="1763712" cy="1685925"/>
            <a:chOff x="0" y="0"/>
            <a:chExt cx="1111" cy="1062"/>
          </a:xfrm>
        </p:grpSpPr>
        <p:sp>
          <p:nvSpPr>
            <p:cNvPr id="11271" name="Oval 66"/>
            <p:cNvSpPr/>
            <p:nvPr/>
          </p:nvSpPr>
          <p:spPr>
            <a:xfrm>
              <a:off x="3" y="0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V0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72" name="Oval 67"/>
            <p:cNvSpPr/>
            <p:nvPr/>
          </p:nvSpPr>
          <p:spPr>
            <a:xfrm>
              <a:off x="0" y="768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V2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73" name="Line 68"/>
            <p:cNvSpPr/>
            <p:nvPr/>
          </p:nvSpPr>
          <p:spPr>
            <a:xfrm>
              <a:off x="147" y="339"/>
              <a:ext cx="0" cy="41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11274" name="Line 69"/>
            <p:cNvSpPr/>
            <p:nvPr/>
          </p:nvSpPr>
          <p:spPr>
            <a:xfrm>
              <a:off x="320" y="915"/>
              <a:ext cx="506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11275" name="Line 70"/>
            <p:cNvSpPr/>
            <p:nvPr/>
          </p:nvSpPr>
          <p:spPr>
            <a:xfrm>
              <a:off x="320" y="147"/>
              <a:ext cx="47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11276" name="Line 71"/>
            <p:cNvSpPr/>
            <p:nvPr/>
          </p:nvSpPr>
          <p:spPr>
            <a:xfrm flipH="1" flipV="1">
              <a:off x="240" y="240"/>
              <a:ext cx="672" cy="62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11277" name="Oval 72"/>
            <p:cNvSpPr/>
            <p:nvPr/>
          </p:nvSpPr>
          <p:spPr>
            <a:xfrm>
              <a:off x="816" y="768"/>
              <a:ext cx="289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V3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278" name="Oval 73"/>
            <p:cNvSpPr/>
            <p:nvPr/>
          </p:nvSpPr>
          <p:spPr>
            <a:xfrm>
              <a:off x="816" y="0"/>
              <a:ext cx="295" cy="294"/>
            </a:xfrm>
            <a:prstGeom prst="ellipse">
              <a:avLst/>
            </a:prstGeom>
            <a:solidFill>
              <a:srgbClr val="FFFFCC"/>
            </a:solidFill>
            <a:ln w="28575" cap="rnd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V1</a:t>
              </a:r>
              <a:endPara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216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en-US" altLang="zh-CN" b="1" dirty="0">
                <a:latin typeface="Times New Roman" panose="02020603050405020304" pitchFamily="18" charset="0"/>
              </a:rPr>
              <a:t>Kruskal</a:t>
            </a:r>
            <a:endParaRPr lang="zh-CN" altLang="zh-CN" b="1" dirty="0"/>
          </a:p>
        </p:txBody>
      </p:sp>
      <p:sp>
        <p:nvSpPr>
          <p:cNvPr id="92164" name="Oval 3"/>
          <p:cNvSpPr/>
          <p:nvPr/>
        </p:nvSpPr>
        <p:spPr>
          <a:xfrm>
            <a:off x="1766888" y="1412875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5" name="Oval 4"/>
          <p:cNvSpPr/>
          <p:nvPr/>
        </p:nvSpPr>
        <p:spPr>
          <a:xfrm>
            <a:off x="4586288" y="1412875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6" name="Oval 5"/>
          <p:cNvSpPr/>
          <p:nvPr/>
        </p:nvSpPr>
        <p:spPr>
          <a:xfrm>
            <a:off x="6338888" y="2251075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7" name="Oval 6"/>
          <p:cNvSpPr/>
          <p:nvPr/>
        </p:nvSpPr>
        <p:spPr>
          <a:xfrm>
            <a:off x="4814888" y="3927475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8" name="Oval 7"/>
          <p:cNvSpPr/>
          <p:nvPr/>
        </p:nvSpPr>
        <p:spPr>
          <a:xfrm>
            <a:off x="3138488" y="3013075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69" name="Oval 8"/>
          <p:cNvSpPr/>
          <p:nvPr/>
        </p:nvSpPr>
        <p:spPr>
          <a:xfrm>
            <a:off x="1157288" y="3927475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70" name="Oval 9"/>
          <p:cNvSpPr/>
          <p:nvPr/>
        </p:nvSpPr>
        <p:spPr>
          <a:xfrm>
            <a:off x="3443288" y="5070475"/>
            <a:ext cx="533400" cy="533400"/>
          </a:xfrm>
          <a:prstGeom prst="ellipse">
            <a:avLst/>
          </a:prstGeom>
          <a:solidFill>
            <a:srgbClr val="CCFFCC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71" name="Line 10"/>
          <p:cNvSpPr/>
          <p:nvPr/>
        </p:nvSpPr>
        <p:spPr>
          <a:xfrm>
            <a:off x="2300288" y="1717675"/>
            <a:ext cx="2286000" cy="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2" name="Line 11"/>
          <p:cNvSpPr/>
          <p:nvPr/>
        </p:nvSpPr>
        <p:spPr>
          <a:xfrm>
            <a:off x="2224088" y="1870075"/>
            <a:ext cx="990600" cy="1219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3" name="Line 12"/>
          <p:cNvSpPr/>
          <p:nvPr/>
        </p:nvSpPr>
        <p:spPr>
          <a:xfrm flipH="1">
            <a:off x="3595688" y="1870075"/>
            <a:ext cx="1066800" cy="1219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4" name="Line 13"/>
          <p:cNvSpPr/>
          <p:nvPr/>
        </p:nvSpPr>
        <p:spPr>
          <a:xfrm flipH="1">
            <a:off x="1462088" y="1870075"/>
            <a:ext cx="457200" cy="20574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5" name="Line 14"/>
          <p:cNvSpPr/>
          <p:nvPr/>
        </p:nvSpPr>
        <p:spPr>
          <a:xfrm flipV="1">
            <a:off x="1690688" y="3394075"/>
            <a:ext cx="1524000" cy="7620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6" name="Line 15"/>
          <p:cNvSpPr/>
          <p:nvPr/>
        </p:nvSpPr>
        <p:spPr>
          <a:xfrm>
            <a:off x="3671888" y="3394075"/>
            <a:ext cx="1219200" cy="6858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7" name="Line 16"/>
          <p:cNvSpPr/>
          <p:nvPr/>
        </p:nvSpPr>
        <p:spPr>
          <a:xfrm>
            <a:off x="5119688" y="1717675"/>
            <a:ext cx="1295400" cy="6858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8" name="Line 17"/>
          <p:cNvSpPr/>
          <p:nvPr/>
        </p:nvSpPr>
        <p:spPr>
          <a:xfrm flipH="1">
            <a:off x="5219700" y="2708275"/>
            <a:ext cx="1143000" cy="13716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79" name="Line 18"/>
          <p:cNvSpPr/>
          <p:nvPr/>
        </p:nvSpPr>
        <p:spPr>
          <a:xfrm>
            <a:off x="4891088" y="1946275"/>
            <a:ext cx="152400" cy="1981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80" name="Line 19"/>
          <p:cNvSpPr/>
          <p:nvPr/>
        </p:nvSpPr>
        <p:spPr>
          <a:xfrm>
            <a:off x="1614488" y="4384675"/>
            <a:ext cx="1828800" cy="838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81" name="Line 20"/>
          <p:cNvSpPr/>
          <p:nvPr/>
        </p:nvSpPr>
        <p:spPr>
          <a:xfrm flipH="1">
            <a:off x="3976688" y="4384675"/>
            <a:ext cx="914400" cy="838200"/>
          </a:xfrm>
          <a:prstGeom prst="line">
            <a:avLst/>
          </a:prstGeom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82" name="Text Box 21"/>
          <p:cNvSpPr txBox="1"/>
          <p:nvPr/>
        </p:nvSpPr>
        <p:spPr>
          <a:xfrm>
            <a:off x="2973388" y="1196975"/>
            <a:ext cx="5905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19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83" name="Text Box 22"/>
          <p:cNvSpPr txBox="1"/>
          <p:nvPr/>
        </p:nvSpPr>
        <p:spPr>
          <a:xfrm>
            <a:off x="5500688" y="1519238"/>
            <a:ext cx="3873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84" name="Text Box 23"/>
          <p:cNvSpPr txBox="1"/>
          <p:nvPr/>
        </p:nvSpPr>
        <p:spPr>
          <a:xfrm>
            <a:off x="2605088" y="2098675"/>
            <a:ext cx="5905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85" name="Text Box 24"/>
          <p:cNvSpPr txBox="1"/>
          <p:nvPr/>
        </p:nvSpPr>
        <p:spPr>
          <a:xfrm>
            <a:off x="1157288" y="2574925"/>
            <a:ext cx="5905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86" name="Text Box 25"/>
          <p:cNvSpPr txBox="1"/>
          <p:nvPr/>
        </p:nvSpPr>
        <p:spPr>
          <a:xfrm>
            <a:off x="2208213" y="4708525"/>
            <a:ext cx="5905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87" name="Text Box 26"/>
          <p:cNvSpPr txBox="1"/>
          <p:nvPr/>
        </p:nvSpPr>
        <p:spPr>
          <a:xfrm>
            <a:off x="2132013" y="3260725"/>
            <a:ext cx="5905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88" name="Text Box 27"/>
          <p:cNvSpPr txBox="1"/>
          <p:nvPr/>
        </p:nvSpPr>
        <p:spPr>
          <a:xfrm>
            <a:off x="4122738" y="3271838"/>
            <a:ext cx="3873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89" name="Text Box 28"/>
          <p:cNvSpPr txBox="1"/>
          <p:nvPr/>
        </p:nvSpPr>
        <p:spPr>
          <a:xfrm>
            <a:off x="4205288" y="4689475"/>
            <a:ext cx="5905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190" name="Text Box 29"/>
          <p:cNvSpPr txBox="1"/>
          <p:nvPr/>
        </p:nvSpPr>
        <p:spPr>
          <a:xfrm>
            <a:off x="5637213" y="3336925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" name="Line 31"/>
          <p:cNvSpPr/>
          <p:nvPr/>
        </p:nvSpPr>
        <p:spPr>
          <a:xfrm>
            <a:off x="2212975" y="1844675"/>
            <a:ext cx="990600" cy="1219200"/>
          </a:xfrm>
          <a:prstGeom prst="line">
            <a:avLst/>
          </a:prstGeom>
          <a:ln w="6350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4" name="Line 33"/>
          <p:cNvSpPr/>
          <p:nvPr/>
        </p:nvSpPr>
        <p:spPr>
          <a:xfrm>
            <a:off x="3635375" y="3357563"/>
            <a:ext cx="1219200" cy="685800"/>
          </a:xfrm>
          <a:prstGeom prst="line">
            <a:avLst/>
          </a:prstGeom>
          <a:ln w="6350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93" name="Text Box 34"/>
          <p:cNvSpPr txBox="1"/>
          <p:nvPr/>
        </p:nvSpPr>
        <p:spPr>
          <a:xfrm>
            <a:off x="3748088" y="1900238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6" name="Line 36"/>
          <p:cNvSpPr/>
          <p:nvPr/>
        </p:nvSpPr>
        <p:spPr>
          <a:xfrm flipH="1">
            <a:off x="5219700" y="2708275"/>
            <a:ext cx="1143000" cy="1371600"/>
          </a:xfrm>
          <a:prstGeom prst="line">
            <a:avLst/>
          </a:prstGeom>
          <a:ln w="6350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7" name="Line 38"/>
          <p:cNvSpPr/>
          <p:nvPr/>
        </p:nvSpPr>
        <p:spPr>
          <a:xfrm>
            <a:off x="5119688" y="1735138"/>
            <a:ext cx="1295400" cy="685800"/>
          </a:xfrm>
          <a:prstGeom prst="line">
            <a:avLst/>
          </a:prstGeom>
          <a:ln w="5715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8" name="Line 40"/>
          <p:cNvSpPr/>
          <p:nvPr/>
        </p:nvSpPr>
        <p:spPr>
          <a:xfrm flipV="1">
            <a:off x="1690688" y="3394075"/>
            <a:ext cx="1524000" cy="762000"/>
          </a:xfrm>
          <a:prstGeom prst="line">
            <a:avLst/>
          </a:prstGeom>
          <a:ln w="6350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9" name="Line 42"/>
          <p:cNvSpPr/>
          <p:nvPr/>
        </p:nvSpPr>
        <p:spPr>
          <a:xfrm flipH="1">
            <a:off x="3976688" y="4365625"/>
            <a:ext cx="914400" cy="838200"/>
          </a:xfrm>
          <a:prstGeom prst="line">
            <a:avLst/>
          </a:prstGeom>
          <a:ln w="63500" cap="sq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92198" name="Text Box 44"/>
          <p:cNvSpPr txBox="1"/>
          <p:nvPr/>
        </p:nvSpPr>
        <p:spPr>
          <a:xfrm>
            <a:off x="4951413" y="2422525"/>
            <a:ext cx="3873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" name="Text Box 45"/>
          <p:cNvSpPr txBox="1"/>
          <p:nvPr/>
        </p:nvSpPr>
        <p:spPr>
          <a:xfrm>
            <a:off x="2605088" y="2098675"/>
            <a:ext cx="5905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" name="Text Box 46"/>
          <p:cNvSpPr txBox="1"/>
          <p:nvPr/>
        </p:nvSpPr>
        <p:spPr>
          <a:xfrm>
            <a:off x="4122738" y="3271838"/>
            <a:ext cx="3873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" name="Text Box 47"/>
          <p:cNvSpPr txBox="1"/>
          <p:nvPr/>
        </p:nvSpPr>
        <p:spPr>
          <a:xfrm>
            <a:off x="5500688" y="1519238"/>
            <a:ext cx="3873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" name="Text Box 48"/>
          <p:cNvSpPr txBox="1"/>
          <p:nvPr/>
        </p:nvSpPr>
        <p:spPr>
          <a:xfrm>
            <a:off x="5646738" y="3348038"/>
            <a:ext cx="3873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" name="Text Box 49"/>
          <p:cNvSpPr txBox="1"/>
          <p:nvPr/>
        </p:nvSpPr>
        <p:spPr>
          <a:xfrm>
            <a:off x="2132013" y="3259138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en-US" altLang="zh-CN" sz="3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6" name="Text Box 50"/>
          <p:cNvSpPr txBox="1"/>
          <p:nvPr/>
        </p:nvSpPr>
        <p:spPr>
          <a:xfrm>
            <a:off x="4205288" y="4689475"/>
            <a:ext cx="5905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21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7" name="Line 51"/>
          <p:cNvSpPr/>
          <p:nvPr/>
        </p:nvSpPr>
        <p:spPr>
          <a:xfrm>
            <a:off x="4892675" y="1946275"/>
            <a:ext cx="152400" cy="1981200"/>
          </a:xfrm>
          <a:prstGeom prst="line">
            <a:avLst/>
          </a:prstGeom>
          <a:ln w="28575" cap="sq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8" name="Line 52"/>
          <p:cNvSpPr/>
          <p:nvPr/>
        </p:nvSpPr>
        <p:spPr>
          <a:xfrm flipH="1">
            <a:off x="3595688" y="1870075"/>
            <a:ext cx="1066800" cy="1219200"/>
          </a:xfrm>
          <a:prstGeom prst="line">
            <a:avLst/>
          </a:prstGeom>
          <a:ln w="28575" cap="sq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9" name="Line 53"/>
          <p:cNvSpPr/>
          <p:nvPr/>
        </p:nvSpPr>
        <p:spPr>
          <a:xfrm flipH="1">
            <a:off x="1462088" y="1870075"/>
            <a:ext cx="457200" cy="2057400"/>
          </a:xfrm>
          <a:prstGeom prst="line">
            <a:avLst/>
          </a:prstGeom>
          <a:ln w="28575" cap="sq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0" name="Line 54"/>
          <p:cNvSpPr/>
          <p:nvPr/>
        </p:nvSpPr>
        <p:spPr>
          <a:xfrm>
            <a:off x="2300288" y="1717675"/>
            <a:ext cx="2286000" cy="0"/>
          </a:xfrm>
          <a:prstGeom prst="line">
            <a:avLst/>
          </a:prstGeom>
          <a:ln w="28575" cap="sq" cmpd="sng">
            <a:solidFill>
              <a:srgbClr val="0070C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1" name="Text Box 56"/>
          <p:cNvSpPr txBox="1"/>
          <p:nvPr/>
        </p:nvSpPr>
        <p:spPr>
          <a:xfrm>
            <a:off x="3748088" y="1900238"/>
            <a:ext cx="590550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12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3" name="Oval 61"/>
          <p:cNvSpPr/>
          <p:nvPr/>
        </p:nvSpPr>
        <p:spPr>
          <a:xfrm>
            <a:off x="1770063" y="141605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4" name="Oval 62"/>
          <p:cNvSpPr/>
          <p:nvPr/>
        </p:nvSpPr>
        <p:spPr>
          <a:xfrm>
            <a:off x="3141663" y="3040063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" name="Oval 63"/>
          <p:cNvSpPr/>
          <p:nvPr/>
        </p:nvSpPr>
        <p:spPr>
          <a:xfrm>
            <a:off x="4818063" y="393065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6" name="Oval 64"/>
          <p:cNvSpPr/>
          <p:nvPr/>
        </p:nvSpPr>
        <p:spPr>
          <a:xfrm>
            <a:off x="6342063" y="225425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7" name="Oval 65"/>
          <p:cNvSpPr/>
          <p:nvPr/>
        </p:nvSpPr>
        <p:spPr>
          <a:xfrm>
            <a:off x="4589463" y="141605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8" name="Oval 66"/>
          <p:cNvSpPr/>
          <p:nvPr/>
        </p:nvSpPr>
        <p:spPr>
          <a:xfrm>
            <a:off x="1160463" y="393065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9" name="Oval 67"/>
          <p:cNvSpPr/>
          <p:nvPr/>
        </p:nvSpPr>
        <p:spPr>
          <a:xfrm>
            <a:off x="3446463" y="5073650"/>
            <a:ext cx="533400" cy="533400"/>
          </a:xfrm>
          <a:prstGeom prst="ellipse">
            <a:avLst/>
          </a:prstGeom>
          <a:solidFill>
            <a:srgbClr val="FFFF99"/>
          </a:solidFill>
          <a:ln w="28575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" name="Text Box 51"/>
          <p:cNvSpPr txBox="1"/>
          <p:nvPr/>
        </p:nvSpPr>
        <p:spPr>
          <a:xfrm>
            <a:off x="920750" y="5883275"/>
            <a:ext cx="264636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楷体_GB2312" pitchFamily="1" charset="-122"/>
              </a:rPr>
              <a:t>所得生成树权值和</a:t>
            </a:r>
            <a:endParaRPr lang="zh-CN" altLang="en-US" b="1" dirty="0">
              <a:latin typeface="Times New Roman" panose="02020603050405020304" pitchFamily="18" charset="0"/>
              <a:ea typeface="楷体_GB2312" pitchFamily="1" charset="-122"/>
            </a:endParaRPr>
          </a:p>
        </p:txBody>
      </p:sp>
      <p:sp>
        <p:nvSpPr>
          <p:cNvPr id="123" name="Text Box 52"/>
          <p:cNvSpPr txBox="1"/>
          <p:nvPr/>
        </p:nvSpPr>
        <p:spPr>
          <a:xfrm>
            <a:off x="3484563" y="5878513"/>
            <a:ext cx="3319462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 14+8+3+5+16+21 = 67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0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ldLvl="0"/>
      <p:bldP spid="102" grpId="0" bldLvl="0"/>
      <p:bldP spid="103" grpId="0" bldLvl="0"/>
      <p:bldP spid="104" grpId="0" bldLvl="0"/>
      <p:bldP spid="105" grpId="0" bldLvl="0"/>
      <p:bldP spid="106" grpId="0" bldLvl="0"/>
      <p:bldP spid="111" grpId="0" bldLvl="0"/>
      <p:bldP spid="113" grpId="0" bldLvl="0" animBg="1"/>
      <p:bldP spid="114" grpId="0" bldLvl="0" animBg="1"/>
      <p:bldP spid="115" grpId="0" bldLvl="0" animBg="1"/>
      <p:bldP spid="116" grpId="0" bldLvl="0" animBg="1"/>
      <p:bldP spid="117" grpId="0" bldLvl="0" animBg="1"/>
      <p:bldP spid="118" grpId="0" bldLvl="0" animBg="1"/>
      <p:bldP spid="119" grpId="0" bldLvl="0" animBg="1"/>
      <p:bldP spid="122" grpId="0"/>
      <p:bldP spid="12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4" descr="C:\Users\Administrator\Desktop\0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7638" y="1701800"/>
            <a:ext cx="5556250" cy="4679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2" name="Rectangle 3"/>
          <p:cNvSpPr txBox="1"/>
          <p:nvPr/>
        </p:nvSpPr>
        <p:spPr>
          <a:xfrm>
            <a:off x="179388" y="1008380"/>
            <a:ext cx="8856662" cy="9080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342900" lvl="0" indent="-342900" eaLnBrk="1" hangingPunct="1">
              <a:spcBef>
                <a:spcPct val="5000"/>
              </a:spcBef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现有战国七雄图，秦欲灭六国，考虑到各国山川河流等地形，各国间攻打成本不同，设计最优的攻打策略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65"/>
          <p:cNvSpPr txBox="1"/>
          <p:nvPr/>
        </p:nvSpPr>
        <p:spPr>
          <a:xfrm>
            <a:off x="4679950" y="1916113"/>
            <a:ext cx="9366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齐</a:t>
            </a:r>
            <a:endParaRPr lang="zh-CN" altLang="en-US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TextBox 166"/>
          <p:cNvSpPr txBox="1"/>
          <p:nvPr/>
        </p:nvSpPr>
        <p:spPr>
          <a:xfrm>
            <a:off x="1943100" y="1916113"/>
            <a:ext cx="9366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赵 </a:t>
            </a:r>
            <a:endParaRPr lang="zh-CN" altLang="en-US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TextBox 167"/>
          <p:cNvSpPr txBox="1"/>
          <p:nvPr/>
        </p:nvSpPr>
        <p:spPr>
          <a:xfrm>
            <a:off x="1223963" y="1916113"/>
            <a:ext cx="935037" cy="46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韩</a:t>
            </a:r>
            <a:endParaRPr lang="zh-CN" altLang="en-US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168"/>
          <p:cNvSpPr txBox="1"/>
          <p:nvPr/>
        </p:nvSpPr>
        <p:spPr>
          <a:xfrm>
            <a:off x="2592388" y="1916113"/>
            <a:ext cx="935037" cy="46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魏</a:t>
            </a:r>
            <a:endParaRPr lang="zh-CN" altLang="en-US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extBox 169"/>
          <p:cNvSpPr txBox="1"/>
          <p:nvPr/>
        </p:nvSpPr>
        <p:spPr>
          <a:xfrm>
            <a:off x="3959225" y="1916113"/>
            <a:ext cx="936625" cy="46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燕</a:t>
            </a:r>
            <a:endParaRPr lang="zh-CN" altLang="en-US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TextBox 170"/>
          <p:cNvSpPr txBox="1"/>
          <p:nvPr/>
        </p:nvSpPr>
        <p:spPr>
          <a:xfrm>
            <a:off x="3311525" y="1916113"/>
            <a:ext cx="936625" cy="46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楚</a:t>
            </a:r>
            <a:endParaRPr lang="zh-CN" altLang="en-US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9099" name="Picture 3" descr="C:\Users\Administrator\Desktop\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638" y="1701800"/>
            <a:ext cx="5556250" cy="46799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6" name="直接连接符 15"/>
          <p:cNvCxnSpPr/>
          <p:nvPr/>
        </p:nvCxnSpPr>
        <p:spPr>
          <a:xfrm flipV="1">
            <a:off x="3770313" y="3611563"/>
            <a:ext cx="1584325" cy="36036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814763" y="4054475"/>
            <a:ext cx="1609725" cy="35877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759200" y="4117975"/>
            <a:ext cx="1016000" cy="59055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5710238" y="2974975"/>
            <a:ext cx="1008063" cy="6048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548313" y="3748088"/>
            <a:ext cx="46038" cy="5032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010150" y="4910138"/>
            <a:ext cx="215900" cy="49212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5141913" y="4518025"/>
            <a:ext cx="288925" cy="18097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5494338" y="4926013"/>
            <a:ext cx="1725613" cy="64928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6962775" y="3025775"/>
            <a:ext cx="428625" cy="16716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5776913" y="4438650"/>
            <a:ext cx="1455738" cy="33496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88"/>
          <p:cNvSpPr txBox="1"/>
          <p:nvPr/>
        </p:nvSpPr>
        <p:spPr>
          <a:xfrm>
            <a:off x="5940425" y="4949825"/>
            <a:ext cx="503238" cy="398463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" name="TextBox 91"/>
          <p:cNvSpPr txBox="1"/>
          <p:nvPr/>
        </p:nvSpPr>
        <p:spPr>
          <a:xfrm>
            <a:off x="7073900" y="3722688"/>
            <a:ext cx="503238" cy="3968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8" name="TextBox 92"/>
          <p:cNvSpPr txBox="1"/>
          <p:nvPr/>
        </p:nvSpPr>
        <p:spPr>
          <a:xfrm>
            <a:off x="6215063" y="4248150"/>
            <a:ext cx="503237" cy="3968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TextBox 93"/>
          <p:cNvSpPr txBox="1"/>
          <p:nvPr/>
        </p:nvSpPr>
        <p:spPr>
          <a:xfrm>
            <a:off x="6070600" y="3222625"/>
            <a:ext cx="504825" cy="3968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TextBox 94"/>
          <p:cNvSpPr txBox="1"/>
          <p:nvPr/>
        </p:nvSpPr>
        <p:spPr>
          <a:xfrm>
            <a:off x="4343400" y="3438525"/>
            <a:ext cx="503238" cy="3968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TextBox 95"/>
          <p:cNvSpPr txBox="1"/>
          <p:nvPr/>
        </p:nvSpPr>
        <p:spPr>
          <a:xfrm>
            <a:off x="4445000" y="3933825"/>
            <a:ext cx="503238" cy="3968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TextBox 96"/>
          <p:cNvSpPr txBox="1"/>
          <p:nvPr/>
        </p:nvSpPr>
        <p:spPr>
          <a:xfrm>
            <a:off x="3965575" y="4354513"/>
            <a:ext cx="504825" cy="3968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" name="TextBox 97"/>
          <p:cNvSpPr txBox="1"/>
          <p:nvPr/>
        </p:nvSpPr>
        <p:spPr>
          <a:xfrm>
            <a:off x="5435600" y="3798888"/>
            <a:ext cx="504825" cy="3968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" name="TextBox 98"/>
          <p:cNvSpPr txBox="1"/>
          <p:nvPr/>
        </p:nvSpPr>
        <p:spPr>
          <a:xfrm>
            <a:off x="5116513" y="4537075"/>
            <a:ext cx="503237" cy="398463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" name="TextBox 99"/>
          <p:cNvSpPr txBox="1"/>
          <p:nvPr/>
        </p:nvSpPr>
        <p:spPr>
          <a:xfrm>
            <a:off x="4729163" y="5002213"/>
            <a:ext cx="503237" cy="3968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760788" y="4116388"/>
            <a:ext cx="1047750" cy="608013"/>
          </a:xfrm>
          <a:prstGeom prst="line">
            <a:avLst/>
          </a:prstGeom>
          <a:ln w="57150">
            <a:solidFill>
              <a:srgbClr val="0000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01"/>
          <p:cNvSpPr txBox="1"/>
          <p:nvPr/>
        </p:nvSpPr>
        <p:spPr>
          <a:xfrm>
            <a:off x="3203575" y="2439988"/>
            <a:ext cx="612775" cy="46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齐</a:t>
            </a:r>
            <a:endParaRPr lang="zh-CN" altLang="en-US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102"/>
          <p:cNvSpPr txBox="1"/>
          <p:nvPr/>
        </p:nvSpPr>
        <p:spPr>
          <a:xfrm>
            <a:off x="1835150" y="2439988"/>
            <a:ext cx="612775" cy="46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赵 </a:t>
            </a:r>
            <a:endParaRPr lang="zh-CN" altLang="en-US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TextBox 103"/>
          <p:cNvSpPr txBox="1"/>
          <p:nvPr/>
        </p:nvSpPr>
        <p:spPr>
          <a:xfrm>
            <a:off x="3635375" y="2443163"/>
            <a:ext cx="612775" cy="46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</a:t>
            </a:r>
            <a:endParaRPr lang="zh-CN" altLang="en-US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104"/>
          <p:cNvSpPr txBox="1"/>
          <p:nvPr/>
        </p:nvSpPr>
        <p:spPr>
          <a:xfrm>
            <a:off x="2268538" y="2439988"/>
            <a:ext cx="611187" cy="46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魏</a:t>
            </a:r>
            <a:endParaRPr lang="zh-CN" altLang="en-US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105"/>
          <p:cNvSpPr txBox="1"/>
          <p:nvPr/>
        </p:nvSpPr>
        <p:spPr>
          <a:xfrm>
            <a:off x="4103688" y="2457450"/>
            <a:ext cx="612775" cy="466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燕</a:t>
            </a:r>
            <a:endParaRPr lang="zh-CN" altLang="en-US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106"/>
          <p:cNvSpPr txBox="1"/>
          <p:nvPr/>
        </p:nvSpPr>
        <p:spPr>
          <a:xfrm>
            <a:off x="2735263" y="2439988"/>
            <a:ext cx="612775" cy="46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楚</a:t>
            </a:r>
            <a:endParaRPr lang="zh-CN" altLang="en-US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108"/>
          <p:cNvSpPr txBox="1"/>
          <p:nvPr/>
        </p:nvSpPr>
        <p:spPr>
          <a:xfrm>
            <a:off x="1368425" y="2439988"/>
            <a:ext cx="611188" cy="46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秦</a:t>
            </a:r>
            <a:endParaRPr lang="zh-CN" altLang="en-US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109"/>
          <p:cNvSpPr txBox="1"/>
          <p:nvPr/>
        </p:nvSpPr>
        <p:spPr>
          <a:xfrm>
            <a:off x="900113" y="1933575"/>
            <a:ext cx="611187" cy="4683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秦</a:t>
            </a:r>
            <a:endParaRPr lang="zh-CN" altLang="en-US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110"/>
          <p:cNvSpPr txBox="1"/>
          <p:nvPr/>
        </p:nvSpPr>
        <p:spPr>
          <a:xfrm>
            <a:off x="468313" y="1952625"/>
            <a:ext cx="611187" cy="4683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U:</a:t>
            </a:r>
            <a:endParaRPr lang="en-US" altLang="zh-CN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112"/>
          <p:cNvSpPr txBox="1"/>
          <p:nvPr/>
        </p:nvSpPr>
        <p:spPr>
          <a:xfrm>
            <a:off x="503238" y="2439988"/>
            <a:ext cx="936625" cy="468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V-U:</a:t>
            </a:r>
            <a:endParaRPr lang="en-US" altLang="zh-CN" b="1" dirty="0">
              <a:solidFill>
                <a:srgbClr val="CC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3768725" y="3605213"/>
            <a:ext cx="1611313" cy="365125"/>
          </a:xfrm>
          <a:prstGeom prst="line">
            <a:avLst/>
          </a:prstGeom>
          <a:ln w="57150">
            <a:solidFill>
              <a:srgbClr val="0000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802063" y="4060825"/>
            <a:ext cx="1658938" cy="360363"/>
          </a:xfrm>
          <a:prstGeom prst="line">
            <a:avLst/>
          </a:prstGeom>
          <a:ln w="57150">
            <a:solidFill>
              <a:srgbClr val="0000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992688" y="4891088"/>
            <a:ext cx="254000" cy="547688"/>
          </a:xfrm>
          <a:prstGeom prst="line">
            <a:avLst/>
          </a:prstGeom>
          <a:ln w="57150">
            <a:solidFill>
              <a:srgbClr val="0000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5705475" y="2952750"/>
            <a:ext cx="1050925" cy="619125"/>
          </a:xfrm>
          <a:prstGeom prst="line">
            <a:avLst/>
          </a:prstGeom>
          <a:ln w="57150">
            <a:solidFill>
              <a:srgbClr val="0000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776913" y="4446588"/>
            <a:ext cx="1503363" cy="334963"/>
          </a:xfrm>
          <a:prstGeom prst="line">
            <a:avLst/>
          </a:prstGeom>
          <a:ln w="57150">
            <a:solidFill>
              <a:srgbClr val="0000CC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" descr="C:\Users\Administrator\Desktop\03.png"/>
          <p:cNvPicPr>
            <a:picLocks noChangeAspect="1"/>
          </p:cNvPicPr>
          <p:nvPr/>
        </p:nvPicPr>
        <p:blipFill>
          <a:blip r:embed="rId3"/>
          <a:srcRect l="49539" t="54610" r="44633" b="38467"/>
          <a:stretch>
            <a:fillRect/>
          </a:stretch>
        </p:blipFill>
        <p:spPr>
          <a:xfrm>
            <a:off x="5438775" y="4256088"/>
            <a:ext cx="323850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" name="Picture 6" descr="C:\Users\Administrator\Desktop\03.png"/>
          <p:cNvPicPr>
            <a:picLocks noChangeAspect="1"/>
          </p:cNvPicPr>
          <p:nvPr/>
        </p:nvPicPr>
        <p:blipFill>
          <a:blip r:embed="rId3"/>
          <a:srcRect l="44118" t="79883" r="49141" b="12836"/>
          <a:stretch>
            <a:fillRect/>
          </a:stretch>
        </p:blipFill>
        <p:spPr>
          <a:xfrm>
            <a:off x="5145088" y="5438775"/>
            <a:ext cx="374650" cy="341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" name="Picture 6" descr="C:\Users\Administrator\Desktop\03.png"/>
          <p:cNvPicPr>
            <a:picLocks noChangeAspect="1"/>
          </p:cNvPicPr>
          <p:nvPr/>
        </p:nvPicPr>
        <p:blipFill>
          <a:blip r:embed="rId3"/>
          <a:srcRect l="13742" t="45949" r="80165" b="48103"/>
          <a:stretch>
            <a:fillRect/>
          </a:stretch>
        </p:blipFill>
        <p:spPr>
          <a:xfrm>
            <a:off x="3449638" y="3848100"/>
            <a:ext cx="338137" cy="27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" name="Picture 6" descr="C:\Users\Administrator\Desktop\03.png"/>
          <p:cNvPicPr>
            <a:picLocks noChangeAspect="1"/>
          </p:cNvPicPr>
          <p:nvPr/>
        </p:nvPicPr>
        <p:blipFill>
          <a:blip r:embed="rId3"/>
          <a:srcRect l="37889" t="61485" r="56398" b="32361"/>
          <a:stretch>
            <a:fillRect/>
          </a:stretch>
        </p:blipFill>
        <p:spPr>
          <a:xfrm>
            <a:off x="4787900" y="4578350"/>
            <a:ext cx="317500" cy="287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" name="Picture 6" descr="C:\Users\Administrator\Desktop\03.png"/>
          <p:cNvPicPr>
            <a:picLocks noChangeAspect="1"/>
          </p:cNvPicPr>
          <p:nvPr/>
        </p:nvPicPr>
        <p:blipFill>
          <a:blip r:embed="rId3"/>
          <a:srcRect l="82680" t="64516" r="11560" b="28708"/>
          <a:stretch>
            <a:fillRect/>
          </a:stretch>
        </p:blipFill>
        <p:spPr>
          <a:xfrm>
            <a:off x="7285038" y="4725988"/>
            <a:ext cx="32067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" name="Picture 6" descr="C:\Users\Administrator\Desktop\03.png"/>
          <p:cNvPicPr>
            <a:picLocks noChangeAspect="1"/>
          </p:cNvPicPr>
          <p:nvPr/>
        </p:nvPicPr>
        <p:blipFill>
          <a:blip r:embed="rId3"/>
          <a:srcRect l="48161" t="36951" r="45361" b="55809"/>
          <a:stretch>
            <a:fillRect/>
          </a:stretch>
        </p:blipFill>
        <p:spPr>
          <a:xfrm>
            <a:off x="5368925" y="3427413"/>
            <a:ext cx="360363" cy="33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" name="Picture 6" descr="C:\Users\Administrator\Desktop\03.png"/>
          <p:cNvPicPr>
            <a:picLocks noChangeAspect="1"/>
          </p:cNvPicPr>
          <p:nvPr/>
        </p:nvPicPr>
        <p:blipFill>
          <a:blip r:embed="rId3"/>
          <a:srcRect l="72742" t="21864" r="21829" b="71527"/>
          <a:stretch>
            <a:fillRect/>
          </a:stretch>
        </p:blipFill>
        <p:spPr>
          <a:xfrm>
            <a:off x="6724650" y="2727325"/>
            <a:ext cx="301625" cy="3095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9" name="组合 58"/>
          <p:cNvGrpSpPr/>
          <p:nvPr/>
        </p:nvGrpSpPr>
        <p:grpSpPr>
          <a:xfrm>
            <a:off x="431800" y="2871788"/>
            <a:ext cx="3924300" cy="485775"/>
            <a:chOff x="-1116632" y="3232330"/>
            <a:chExt cx="3924368" cy="484702"/>
          </a:xfrm>
        </p:grpSpPr>
        <p:sp>
          <p:nvSpPr>
            <p:cNvPr id="60" name="TextBox 55"/>
            <p:cNvSpPr txBox="1"/>
            <p:nvPr/>
          </p:nvSpPr>
          <p:spPr>
            <a:xfrm>
              <a:off x="1296410" y="3232330"/>
              <a:ext cx="611199" cy="4672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齐</a:t>
              </a:r>
              <a:endParaRPr kumimoji="0" lang="zh-CN" altLang="en-US" sz="24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TextBox 56"/>
            <p:cNvSpPr txBox="1"/>
            <p:nvPr/>
          </p:nvSpPr>
          <p:spPr>
            <a:xfrm>
              <a:off x="-72039" y="3232330"/>
              <a:ext cx="611199" cy="4672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赵 </a:t>
              </a:r>
              <a:endParaRPr kumimoji="0" lang="zh-CN" altLang="en-US" sz="24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2" name="TextBox 57"/>
            <p:cNvSpPr txBox="1"/>
            <p:nvPr/>
          </p:nvSpPr>
          <p:spPr>
            <a:xfrm>
              <a:off x="1728217" y="3235498"/>
              <a:ext cx="611199" cy="4672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韩</a:t>
              </a:r>
              <a:endParaRPr kumimoji="0" lang="zh-CN" altLang="en-US" sz="24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TextBox 58"/>
            <p:cNvSpPr txBox="1"/>
            <p:nvPr/>
          </p:nvSpPr>
          <p:spPr>
            <a:xfrm>
              <a:off x="359769" y="3232330"/>
              <a:ext cx="611199" cy="4672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魏</a:t>
              </a:r>
              <a:endParaRPr kumimoji="0" lang="zh-CN" altLang="en-US" sz="24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4" name="TextBox 60"/>
            <p:cNvSpPr txBox="1"/>
            <p:nvPr/>
          </p:nvSpPr>
          <p:spPr>
            <a:xfrm>
              <a:off x="2194950" y="3249753"/>
              <a:ext cx="612786" cy="4672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燕</a:t>
              </a:r>
              <a:endParaRPr kumimoji="0" lang="zh-CN" altLang="en-US" sz="24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5" name="TextBox 62"/>
            <p:cNvSpPr txBox="1"/>
            <p:nvPr/>
          </p:nvSpPr>
          <p:spPr>
            <a:xfrm>
              <a:off x="828090" y="3232330"/>
              <a:ext cx="611198" cy="4672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楚</a:t>
              </a:r>
              <a:endParaRPr kumimoji="0" lang="zh-CN" altLang="en-US" sz="24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6" name="TextBox 63"/>
            <p:cNvSpPr txBox="1"/>
            <p:nvPr/>
          </p:nvSpPr>
          <p:spPr>
            <a:xfrm>
              <a:off x="-540359" y="3232330"/>
              <a:ext cx="611198" cy="4672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zh-CN" altLang="en-US" sz="2400" b="1" kern="1200" cap="none" spc="0" normalizeH="0" baseline="0" noProof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秦</a:t>
              </a:r>
              <a:endParaRPr kumimoji="0" lang="zh-CN" altLang="en-US" sz="24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7" name="TextBox 64"/>
            <p:cNvSpPr txBox="1"/>
            <p:nvPr/>
          </p:nvSpPr>
          <p:spPr>
            <a:xfrm>
              <a:off x="-1116632" y="3232330"/>
              <a:ext cx="720737" cy="46727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R="0" algn="ctr" defTabSz="914400">
                <a:buClrTx/>
                <a:buSzTx/>
                <a:buFontTx/>
                <a:buNone/>
                <a:defRPr/>
              </a:pPr>
              <a:r>
                <a:rPr kumimoji="0" lang="en-US" altLang="zh-CN" sz="2400" b="1" kern="1200" cap="none" spc="0" normalizeH="0" baseline="0" noProof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V:</a:t>
              </a:r>
              <a:endParaRPr kumimoji="0" lang="en-US" altLang="zh-CN" sz="24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8" name="Rectangle 3"/>
          <p:cNvSpPr txBox="1"/>
          <p:nvPr/>
        </p:nvSpPr>
        <p:spPr>
          <a:xfrm>
            <a:off x="315913" y="2349500"/>
            <a:ext cx="2833687" cy="380523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535305" lvl="1" indent="-360680" eaLnBrk="1" hangingPunct="1">
              <a:spcBef>
                <a:spcPct val="5000"/>
              </a:spcBef>
              <a:buFont typeface="黑体" panose="02010609060101010101" pitchFamily="49" charset="-122"/>
              <a:buAutoNum type="circleNumDbPlain"/>
            </a:pP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秦国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~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赵国：</a:t>
            </a: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3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marL="535305" lvl="1" indent="-360680" eaLnBrk="1" hangingPunct="1">
              <a:spcBef>
                <a:spcPct val="5000"/>
              </a:spcBef>
              <a:buFont typeface="黑体" panose="02010609060101010101" pitchFamily="49" charset="-122"/>
              <a:buAutoNum type="circleNumDbPlain"/>
            </a:pP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秦国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~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魏国：</a:t>
            </a: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4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marL="535305" lvl="1" indent="-360680" eaLnBrk="1" hangingPunct="1">
              <a:spcBef>
                <a:spcPct val="5000"/>
              </a:spcBef>
              <a:buFont typeface="黑体" panose="02010609060101010101" pitchFamily="49" charset="-122"/>
              <a:buAutoNum type="circleNumDbPlain"/>
            </a:pP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秦国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~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韩国：</a:t>
            </a: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2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marL="535305" lvl="1" indent="-360680" eaLnBrk="1" hangingPunct="1">
              <a:spcBef>
                <a:spcPct val="5000"/>
              </a:spcBef>
              <a:buFont typeface="黑体" panose="02010609060101010101" pitchFamily="49" charset="-122"/>
              <a:buAutoNum type="circleNumDbPlain"/>
            </a:pP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魏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国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~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赵国：</a:t>
            </a: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6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marL="535305" lvl="1" indent="-360680" eaLnBrk="1" hangingPunct="1">
              <a:spcBef>
                <a:spcPct val="5000"/>
              </a:spcBef>
              <a:buFont typeface="黑体" panose="02010609060101010101" pitchFamily="49" charset="-122"/>
              <a:buAutoNum type="circleNumDbPlain"/>
            </a:pP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魏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国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~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齐国：</a:t>
            </a: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8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marL="535305" lvl="1" indent="-360680" eaLnBrk="1" hangingPunct="1">
              <a:spcBef>
                <a:spcPct val="5000"/>
              </a:spcBef>
              <a:buFont typeface="黑体" panose="02010609060101010101" pitchFamily="49" charset="-122"/>
              <a:buAutoNum type="circleNumDbPlain"/>
            </a:pP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魏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国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~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韩国：</a:t>
            </a: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5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marL="535305" lvl="1" indent="-360680" eaLnBrk="1" hangingPunct="1">
              <a:spcBef>
                <a:spcPct val="5000"/>
              </a:spcBef>
              <a:buFont typeface="黑体" panose="02010609060101010101" pitchFamily="49" charset="-122"/>
              <a:buAutoNum type="circleNumDbPlain"/>
            </a:pP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齐国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~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燕国：</a:t>
            </a: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9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marL="535305" lvl="1" indent="-360680" eaLnBrk="1" hangingPunct="1">
              <a:spcBef>
                <a:spcPct val="5000"/>
              </a:spcBef>
              <a:buFont typeface="黑体" panose="02010609060101010101" pitchFamily="49" charset="-122"/>
              <a:buAutoNum type="circleNumDbPlain"/>
            </a:pP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齐国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~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楚国：</a:t>
            </a: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9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marL="535305" lvl="1" indent="-360680" eaLnBrk="1" hangingPunct="1">
              <a:spcBef>
                <a:spcPct val="5000"/>
              </a:spcBef>
              <a:buFont typeface="黑体" panose="02010609060101010101" pitchFamily="49" charset="-122"/>
              <a:buAutoNum type="circleNumDbPlain"/>
            </a:pP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燕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国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~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赵国：</a:t>
            </a: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7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 marL="535305" lvl="1" indent="-360680" eaLnBrk="1" hangingPunct="1">
              <a:spcBef>
                <a:spcPct val="5000"/>
              </a:spcBef>
              <a:buFont typeface="黑体" panose="02010609060101010101" pitchFamily="49" charset="-122"/>
              <a:buAutoNum type="circleNumDbPlain"/>
            </a:pP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楚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</a:rPr>
              <a:t>国</a:t>
            </a:r>
            <a:r>
              <a:rPr lang="en-US" altLang="zh-CN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~</a:t>
            </a:r>
            <a:r>
              <a:rPr lang="zh-CN" altLang="en-US" sz="2200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韩国：</a:t>
            </a:r>
            <a:r>
              <a:rPr lang="en-US" altLang="zh-CN" sz="2200" b="1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5</a:t>
            </a:r>
            <a:endParaRPr lang="en-US" altLang="zh-CN" sz="2200" b="1" dirty="0">
              <a:latin typeface="Times New Roman" panose="02020603050405020304" pitchFamily="18" charset="0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6" dur="500"/>
                                        <p:tgtEl>
                                          <p:spTgt spid="6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8">
                                            <p:txEl>
                                              <p:charRg st="8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55" dur="500"/>
                                        <p:tgtEl>
                                          <p:spTgt spid="68">
                                            <p:txEl>
                                              <p:charRg st="8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charRg st="8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8">
                                            <p:txEl>
                                              <p:charRg st="16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64" dur="500"/>
                                        <p:tgtEl>
                                          <p:spTgt spid="68">
                                            <p:txEl>
                                              <p:charRg st="16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charRg st="16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charRg st="24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3" dur="500"/>
                                        <p:tgtEl>
                                          <p:spTgt spid="68">
                                            <p:txEl>
                                              <p:charRg st="24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charRg st="24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8">
                                            <p:txEl>
                                              <p:charRg st="32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82" dur="500"/>
                                        <p:tgtEl>
                                          <p:spTgt spid="68">
                                            <p:txEl>
                                              <p:charRg st="32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charRg st="32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68">
                                            <p:txEl>
                                              <p:charRg st="4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91" dur="500"/>
                                        <p:tgtEl>
                                          <p:spTgt spid="68">
                                            <p:txEl>
                                              <p:charRg st="40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charRg st="40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68">
                                            <p:txEl>
                                              <p:charRg st="48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00" dur="500"/>
                                        <p:tgtEl>
                                          <p:spTgt spid="68">
                                            <p:txEl>
                                              <p:charRg st="48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charRg st="48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68">
                                            <p:txEl>
                                              <p:charRg st="56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09" dur="500"/>
                                        <p:tgtEl>
                                          <p:spTgt spid="68">
                                            <p:txEl>
                                              <p:charRg st="56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charRg st="56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0"/>
                            </p:stCondLst>
                            <p:childTnLst>
                              <p:par>
                                <p:cTn id="1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16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8">
                                            <p:txEl>
                                              <p:charRg st="64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18" dur="500"/>
                                        <p:tgtEl>
                                          <p:spTgt spid="68">
                                            <p:txEl>
                                              <p:charRg st="64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charRg st="64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500"/>
                            </p:stCondLst>
                            <p:childTnLst>
                              <p:par>
                                <p:cTn id="1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000"/>
                            </p:stCondLst>
                            <p:childTnLst>
                              <p:par>
                                <p:cTn id="125" presetID="1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68">
                                            <p:txEl>
                                              <p:charRg st="72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27" dur="500"/>
                                        <p:tgtEl>
                                          <p:spTgt spid="68">
                                            <p:txEl>
                                              <p:charRg st="72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charRg st="72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500"/>
                            </p:stCondLst>
                            <p:childTnLst>
                              <p:par>
                                <p:cTn id="3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000"/>
                            </p:stCondLst>
                            <p:childTnLst>
                              <p:par>
                                <p:cTn id="341" presetID="1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1500"/>
                            </p:stCondLst>
                            <p:childTnLst>
                              <p:par>
                                <p:cTn id="3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5" grpId="0"/>
      <p:bldP spid="4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最小生成树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318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r>
              <a:rPr lang="zh-CN" altLang="en-US" b="1" dirty="0"/>
              <a:t>练习</a:t>
            </a:r>
            <a:endParaRPr lang="zh-CN" altLang="zh-CN" b="1" dirty="0"/>
          </a:p>
        </p:txBody>
      </p:sp>
      <p:pic>
        <p:nvPicPr>
          <p:cNvPr id="93188" name="Picture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888" y="1052513"/>
            <a:ext cx="6786562" cy="5513387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>
          <a:xfrm>
            <a:off x="6670675" y="4980305"/>
            <a:ext cx="637540" cy="321310"/>
          </a:xfrm>
          <a:prstGeom prst="line">
            <a:avLst/>
          </a:prstGeom>
          <a:ln w="57150" cap="flat" cmpd="sng">
            <a:solidFill>
              <a:srgbClr val="FF0909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V="1">
            <a:off x="2267585" y="4149090"/>
            <a:ext cx="864235" cy="215900"/>
          </a:xfrm>
          <a:prstGeom prst="line">
            <a:avLst/>
          </a:prstGeom>
          <a:ln w="57150" cap="flat" cmpd="sng">
            <a:solidFill>
              <a:srgbClr val="FF0909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 flipV="1">
            <a:off x="3420110" y="1772920"/>
            <a:ext cx="1079500" cy="575945"/>
          </a:xfrm>
          <a:prstGeom prst="line">
            <a:avLst/>
          </a:prstGeom>
          <a:ln w="57150" cap="flat" cmpd="sng">
            <a:solidFill>
              <a:srgbClr val="FF0909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5147945" y="1701800"/>
            <a:ext cx="1511935" cy="647065"/>
          </a:xfrm>
          <a:prstGeom prst="line">
            <a:avLst/>
          </a:prstGeom>
          <a:ln w="57150" cap="flat" cmpd="sng">
            <a:solidFill>
              <a:srgbClr val="FF0909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6" name="直接连接符 5"/>
          <p:cNvCxnSpPr/>
          <p:nvPr>
            <p:custDataLst>
              <p:tags r:id="rId5"/>
            </p:custDataLst>
          </p:nvPr>
        </p:nvCxnSpPr>
        <p:spPr>
          <a:xfrm>
            <a:off x="3176905" y="2853055"/>
            <a:ext cx="216535" cy="864235"/>
          </a:xfrm>
          <a:prstGeom prst="line">
            <a:avLst/>
          </a:prstGeom>
          <a:ln w="57150" cap="flat" cmpd="sng">
            <a:solidFill>
              <a:srgbClr val="FF0909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3420110" y="2637155"/>
            <a:ext cx="1079500" cy="431800"/>
          </a:xfrm>
          <a:prstGeom prst="line">
            <a:avLst/>
          </a:prstGeom>
          <a:ln w="57150" cap="flat" cmpd="sng">
            <a:solidFill>
              <a:srgbClr val="FF0909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 flipV="1">
            <a:off x="5454015" y="5031105"/>
            <a:ext cx="647700" cy="720090"/>
          </a:xfrm>
          <a:prstGeom prst="line">
            <a:avLst/>
          </a:prstGeom>
          <a:ln w="57150" cap="flat" cmpd="sng">
            <a:solidFill>
              <a:srgbClr val="FF0909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9" name="直接连接符 8"/>
          <p:cNvCxnSpPr/>
          <p:nvPr>
            <p:custDataLst>
              <p:tags r:id="rId8"/>
            </p:custDataLst>
          </p:nvPr>
        </p:nvCxnSpPr>
        <p:spPr>
          <a:xfrm flipV="1">
            <a:off x="5219700" y="2637155"/>
            <a:ext cx="1368425" cy="431800"/>
          </a:xfrm>
          <a:prstGeom prst="line">
            <a:avLst/>
          </a:prstGeom>
          <a:ln w="5715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</p:cxnSp>
      <p:cxnSp>
        <p:nvCxnSpPr>
          <p:cNvPr id="11" name="直接连接符 10"/>
          <p:cNvCxnSpPr/>
          <p:nvPr>
            <p:custDataLst>
              <p:tags r:id="rId9"/>
            </p:custDataLst>
          </p:nvPr>
        </p:nvCxnSpPr>
        <p:spPr>
          <a:xfrm flipV="1">
            <a:off x="2096770" y="2853055"/>
            <a:ext cx="792480" cy="1296035"/>
          </a:xfrm>
          <a:prstGeom prst="line">
            <a:avLst/>
          </a:prstGeom>
          <a:ln w="5715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>
            <p:custDataLst>
              <p:tags r:id="rId10"/>
            </p:custDataLst>
          </p:nvPr>
        </p:nvCxnSpPr>
        <p:spPr>
          <a:xfrm>
            <a:off x="5130165" y="3483610"/>
            <a:ext cx="935990" cy="1007745"/>
          </a:xfrm>
          <a:prstGeom prst="line">
            <a:avLst/>
          </a:prstGeom>
          <a:ln w="57150" cap="flat" cmpd="sng">
            <a:solidFill>
              <a:srgbClr val="FF0909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最短路径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469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>
              <a:lnSpc>
                <a:spcPct val="10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之间一条距离最近的通路？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带权的有向图表示一个交通运输网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顶点：表示城市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边：表示城市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间的交通联系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权：表示此线路的长度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模型：从某顶点出发，沿图的边到达另一顶点所经过的路径中，各边上权值之和最小的一条路径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最短路径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最短路径：从源点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到目的点所有路径中长度最短者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最短路径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局部最优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与最小生成树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全局最优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不同，路径上不一定包含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个顶点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162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125220"/>
            <a:ext cx="8856662" cy="5118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11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4691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charRg st="2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4691">
                                            <p:txEl>
                                              <p:charRg st="2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charRg st="36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4691">
                                            <p:txEl>
                                              <p:charRg st="36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charRg st="48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4691">
                                            <p:txEl>
                                              <p:charRg st="48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charRg st="65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4691">
                                            <p:txEl>
                                              <p:charRg st="65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charRg st="76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4691">
                                            <p:txEl>
                                              <p:charRg st="76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charRg st="125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4691">
                                            <p:txEl>
                                              <p:charRg st="125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charRg st="148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4691">
                                            <p:txEl>
                                              <p:charRg st="148" end="1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最短路径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776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两种最短路径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一顶点到其余各顶点的最短路径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Dijkstra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任意两顶点间的最短路径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Floyd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</a:t>
            </a: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17764" name="组合 1"/>
          <p:cNvGrpSpPr>
            <a:grpSpLocks noChangeAspect="1"/>
          </p:cNvGrpSpPr>
          <p:nvPr/>
        </p:nvGrpSpPr>
        <p:grpSpPr>
          <a:xfrm>
            <a:off x="568325" y="1322388"/>
            <a:ext cx="3643313" cy="2754312"/>
            <a:chOff x="0" y="0"/>
            <a:chExt cx="3642866" cy="2753528"/>
          </a:xfrm>
        </p:grpSpPr>
        <p:sp>
          <p:nvSpPr>
            <p:cNvPr id="117788" name="Oval 4"/>
            <p:cNvSpPr>
              <a:spLocks noChangeAspect="1"/>
            </p:cNvSpPr>
            <p:nvPr/>
          </p:nvSpPr>
          <p:spPr>
            <a:xfrm>
              <a:off x="2175907" y="1866237"/>
              <a:ext cx="347232" cy="34711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89" name="Oval 5"/>
            <p:cNvSpPr>
              <a:spLocks noChangeAspect="1"/>
            </p:cNvSpPr>
            <p:nvPr/>
          </p:nvSpPr>
          <p:spPr>
            <a:xfrm>
              <a:off x="2175907" y="645480"/>
              <a:ext cx="347232" cy="34711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90" name="Oval 6"/>
            <p:cNvSpPr>
              <a:spLocks noChangeAspect="1"/>
            </p:cNvSpPr>
            <p:nvPr/>
          </p:nvSpPr>
          <p:spPr>
            <a:xfrm>
              <a:off x="3295634" y="1201256"/>
              <a:ext cx="347232" cy="34711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91" name="Oval 7"/>
            <p:cNvSpPr>
              <a:spLocks noChangeAspect="1"/>
            </p:cNvSpPr>
            <p:nvPr/>
          </p:nvSpPr>
          <p:spPr>
            <a:xfrm>
              <a:off x="664081" y="2406412"/>
              <a:ext cx="347232" cy="34711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92" name="Oval 8"/>
            <p:cNvSpPr>
              <a:spLocks noChangeAspect="1"/>
            </p:cNvSpPr>
            <p:nvPr/>
          </p:nvSpPr>
          <p:spPr>
            <a:xfrm>
              <a:off x="664081" y="1602975"/>
              <a:ext cx="347232" cy="34711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93" name="Oval 9"/>
            <p:cNvSpPr>
              <a:spLocks noChangeAspect="1"/>
            </p:cNvSpPr>
            <p:nvPr/>
          </p:nvSpPr>
          <p:spPr>
            <a:xfrm>
              <a:off x="664081" y="801487"/>
              <a:ext cx="347232" cy="34711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94" name="Oval 10"/>
            <p:cNvSpPr>
              <a:spLocks noChangeAspect="1"/>
            </p:cNvSpPr>
            <p:nvPr/>
          </p:nvSpPr>
          <p:spPr>
            <a:xfrm>
              <a:off x="664081" y="0"/>
              <a:ext cx="347232" cy="347116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95" name="Line 11"/>
            <p:cNvSpPr>
              <a:spLocks noChangeAspect="1"/>
            </p:cNvSpPr>
            <p:nvPr/>
          </p:nvSpPr>
          <p:spPr>
            <a:xfrm>
              <a:off x="841599" y="351016"/>
              <a:ext cx="0" cy="45632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7796" name="Line 12"/>
            <p:cNvSpPr>
              <a:spLocks noChangeAspect="1"/>
            </p:cNvSpPr>
            <p:nvPr/>
          </p:nvSpPr>
          <p:spPr>
            <a:xfrm flipH="1">
              <a:off x="841599" y="1173955"/>
              <a:ext cx="0" cy="4777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7797" name="Line 13"/>
            <p:cNvSpPr>
              <a:spLocks noChangeAspect="1"/>
            </p:cNvSpPr>
            <p:nvPr/>
          </p:nvSpPr>
          <p:spPr>
            <a:xfrm>
              <a:off x="841599" y="1975442"/>
              <a:ext cx="0" cy="45632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7798" name="Line 14"/>
            <p:cNvSpPr>
              <a:spLocks noChangeAspect="1"/>
            </p:cNvSpPr>
            <p:nvPr/>
          </p:nvSpPr>
          <p:spPr>
            <a:xfrm>
              <a:off x="993757" y="222310"/>
              <a:ext cx="1213362" cy="51872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7799" name="Line 15"/>
            <p:cNvSpPr>
              <a:spLocks noChangeAspect="1"/>
            </p:cNvSpPr>
            <p:nvPr/>
          </p:nvSpPr>
          <p:spPr>
            <a:xfrm>
              <a:off x="2488026" y="914593"/>
              <a:ext cx="846623" cy="39001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7800" name="Line 16"/>
            <p:cNvSpPr>
              <a:spLocks noChangeAspect="1"/>
            </p:cNvSpPr>
            <p:nvPr/>
          </p:nvSpPr>
          <p:spPr>
            <a:xfrm flipV="1">
              <a:off x="993757" y="2106098"/>
              <a:ext cx="1191904" cy="4777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7801" name="Line 17"/>
            <p:cNvSpPr>
              <a:spLocks noChangeAspect="1"/>
            </p:cNvSpPr>
            <p:nvPr/>
          </p:nvSpPr>
          <p:spPr>
            <a:xfrm flipV="1">
              <a:off x="2509484" y="1542522"/>
              <a:ext cx="910997" cy="45632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7802" name="Line 18"/>
            <p:cNvSpPr>
              <a:spLocks noChangeAspect="1"/>
            </p:cNvSpPr>
            <p:nvPr/>
          </p:nvSpPr>
          <p:spPr>
            <a:xfrm>
              <a:off x="2337819" y="1000397"/>
              <a:ext cx="0" cy="88924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7803" name="Freeform 19"/>
            <p:cNvSpPr>
              <a:spLocks noChangeAspect="1"/>
            </p:cNvSpPr>
            <p:nvPr/>
          </p:nvSpPr>
          <p:spPr>
            <a:xfrm>
              <a:off x="390977" y="265212"/>
              <a:ext cx="298464" cy="2230904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53" h="1144">
                  <a:moveTo>
                    <a:pt x="153" y="0"/>
                  </a:moveTo>
                  <a:cubicBezTo>
                    <a:pt x="103" y="77"/>
                    <a:pt x="53" y="154"/>
                    <a:pt x="31" y="278"/>
                  </a:cubicBezTo>
                  <a:cubicBezTo>
                    <a:pt x="9" y="402"/>
                    <a:pt x="0" y="600"/>
                    <a:pt x="20" y="744"/>
                  </a:cubicBezTo>
                  <a:cubicBezTo>
                    <a:pt x="40" y="888"/>
                    <a:pt x="134" y="1077"/>
                    <a:pt x="153" y="1144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bevel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804" name="Freeform 20"/>
            <p:cNvSpPr>
              <a:spLocks noChangeAspect="1"/>
            </p:cNvSpPr>
            <p:nvPr/>
          </p:nvSpPr>
          <p:spPr>
            <a:xfrm>
              <a:off x="993757" y="44852"/>
              <a:ext cx="2469641" cy="1173955"/>
            </a:xfrm>
            <a:custGeom>
              <a:avLst/>
              <a:gdLst/>
              <a:ahLst/>
              <a:cxnLst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1266" h="602">
                  <a:moveTo>
                    <a:pt x="0" y="24"/>
                  </a:moveTo>
                  <a:cubicBezTo>
                    <a:pt x="73" y="12"/>
                    <a:pt x="147" y="0"/>
                    <a:pt x="288" y="35"/>
                  </a:cubicBezTo>
                  <a:cubicBezTo>
                    <a:pt x="429" y="70"/>
                    <a:pt x="681" y="140"/>
                    <a:pt x="844" y="235"/>
                  </a:cubicBezTo>
                  <a:cubicBezTo>
                    <a:pt x="1007" y="330"/>
                    <a:pt x="1136" y="466"/>
                    <a:pt x="1266" y="602"/>
                  </a:cubicBezTo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bevel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7805" name="Text Box 21"/>
            <p:cNvSpPr txBox="1">
              <a:spLocks noChangeAspect="1"/>
            </p:cNvSpPr>
            <p:nvPr/>
          </p:nvSpPr>
          <p:spPr>
            <a:xfrm>
              <a:off x="783861" y="316717"/>
              <a:ext cx="347233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06" name="Text Box 22"/>
            <p:cNvSpPr txBox="1">
              <a:spLocks noChangeAspect="1"/>
            </p:cNvSpPr>
            <p:nvPr/>
          </p:nvSpPr>
          <p:spPr>
            <a:xfrm>
              <a:off x="783861" y="1098410"/>
              <a:ext cx="347233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07" name="Text Box 23"/>
            <p:cNvSpPr txBox="1">
              <a:spLocks noChangeAspect="1"/>
            </p:cNvSpPr>
            <p:nvPr/>
          </p:nvSpPr>
          <p:spPr>
            <a:xfrm>
              <a:off x="762882" y="1882009"/>
              <a:ext cx="347233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08" name="Text Box 24"/>
            <p:cNvSpPr txBox="1">
              <a:spLocks noChangeAspect="1"/>
            </p:cNvSpPr>
            <p:nvPr/>
          </p:nvSpPr>
          <p:spPr>
            <a:xfrm>
              <a:off x="1397981" y="1902981"/>
              <a:ext cx="347233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09" name="Text Box 25"/>
            <p:cNvSpPr txBox="1">
              <a:spLocks noChangeAspect="1"/>
            </p:cNvSpPr>
            <p:nvPr/>
          </p:nvSpPr>
          <p:spPr>
            <a:xfrm>
              <a:off x="0" y="1106036"/>
              <a:ext cx="538406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30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10" name="Text Box 26"/>
            <p:cNvSpPr txBox="1">
              <a:spLocks noChangeAspect="1"/>
            </p:cNvSpPr>
            <p:nvPr/>
          </p:nvSpPr>
          <p:spPr>
            <a:xfrm>
              <a:off x="1422775" y="442553"/>
              <a:ext cx="507193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13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11" name="Text Box 27"/>
            <p:cNvSpPr txBox="1">
              <a:spLocks noChangeAspect="1"/>
            </p:cNvSpPr>
            <p:nvPr/>
          </p:nvSpPr>
          <p:spPr>
            <a:xfrm>
              <a:off x="2542304" y="926819"/>
              <a:ext cx="347233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12" name="Text Box 28"/>
            <p:cNvSpPr txBox="1">
              <a:spLocks noChangeAspect="1"/>
            </p:cNvSpPr>
            <p:nvPr/>
          </p:nvSpPr>
          <p:spPr>
            <a:xfrm>
              <a:off x="2710137" y="1712238"/>
              <a:ext cx="511095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13" name="Text Box 29"/>
            <p:cNvSpPr txBox="1">
              <a:spLocks noChangeAspect="1"/>
            </p:cNvSpPr>
            <p:nvPr/>
          </p:nvSpPr>
          <p:spPr>
            <a:xfrm>
              <a:off x="2284831" y="40179"/>
              <a:ext cx="511095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814" name="Text Box 30"/>
            <p:cNvSpPr txBox="1">
              <a:spLocks noChangeAspect="1"/>
            </p:cNvSpPr>
            <p:nvPr/>
          </p:nvSpPr>
          <p:spPr>
            <a:xfrm>
              <a:off x="2014009" y="1079344"/>
              <a:ext cx="347233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7765" name="Group 31"/>
          <p:cNvGrpSpPr/>
          <p:nvPr/>
        </p:nvGrpSpPr>
        <p:grpSpPr>
          <a:xfrm>
            <a:off x="4932363" y="1435100"/>
            <a:ext cx="3359150" cy="2479675"/>
            <a:chOff x="0" y="0"/>
            <a:chExt cx="1930" cy="1429"/>
          </a:xfrm>
        </p:grpSpPr>
        <p:sp>
          <p:nvSpPr>
            <p:cNvPr id="117766" name="Text Box 32"/>
            <p:cNvSpPr txBox="1"/>
            <p:nvPr/>
          </p:nvSpPr>
          <p:spPr>
            <a:xfrm>
              <a:off x="1500" y="209"/>
              <a:ext cx="25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000" b="1" dirty="0">
                  <a:latin typeface="Times New Roman" panose="02020603050405020304" pitchFamily="18" charset="0"/>
                </a:rPr>
                <a:t>13</a:t>
              </a:r>
              <a:endParaRPr lang="zh-CN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7767" name="Rectangle 33"/>
            <p:cNvSpPr/>
            <p:nvPr/>
          </p:nvSpPr>
          <p:spPr>
            <a:xfrm>
              <a:off x="7" y="17"/>
              <a:ext cx="1923" cy="14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768" name="Line 34"/>
            <p:cNvSpPr/>
            <p:nvPr/>
          </p:nvSpPr>
          <p:spPr>
            <a:xfrm>
              <a:off x="7" y="250"/>
              <a:ext cx="19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69" name="Line 35"/>
            <p:cNvSpPr/>
            <p:nvPr/>
          </p:nvSpPr>
          <p:spPr>
            <a:xfrm>
              <a:off x="7" y="443"/>
              <a:ext cx="19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70" name="Line 36"/>
            <p:cNvSpPr/>
            <p:nvPr/>
          </p:nvSpPr>
          <p:spPr>
            <a:xfrm>
              <a:off x="7" y="637"/>
              <a:ext cx="19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71" name="Line 37"/>
            <p:cNvSpPr/>
            <p:nvPr/>
          </p:nvSpPr>
          <p:spPr>
            <a:xfrm>
              <a:off x="7" y="831"/>
              <a:ext cx="19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72" name="Line 38"/>
            <p:cNvSpPr/>
            <p:nvPr/>
          </p:nvSpPr>
          <p:spPr>
            <a:xfrm>
              <a:off x="7" y="1025"/>
              <a:ext cx="19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73" name="Line 39"/>
            <p:cNvSpPr/>
            <p:nvPr/>
          </p:nvSpPr>
          <p:spPr>
            <a:xfrm>
              <a:off x="7" y="1219"/>
              <a:ext cx="192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74" name="Line 40"/>
            <p:cNvSpPr/>
            <p:nvPr/>
          </p:nvSpPr>
          <p:spPr>
            <a:xfrm>
              <a:off x="1430" y="28"/>
              <a:ext cx="0" cy="13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7775" name="Text Box 41"/>
            <p:cNvSpPr txBox="1"/>
            <p:nvPr/>
          </p:nvSpPr>
          <p:spPr>
            <a:xfrm>
              <a:off x="1448" y="0"/>
              <a:ext cx="399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长度</a:t>
              </a:r>
              <a:endParaRPr lang="zh-CN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117776" name="Text Box 42"/>
            <p:cNvSpPr txBox="1"/>
            <p:nvPr/>
          </p:nvSpPr>
          <p:spPr>
            <a:xfrm>
              <a:off x="16" y="11"/>
              <a:ext cx="693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000" dirty="0">
                  <a:latin typeface="Times New Roman" panose="02020603050405020304" pitchFamily="18" charset="0"/>
                </a:rPr>
                <a:t>最短路径</a:t>
              </a:r>
              <a:endParaRPr lang="zh-CN" altLang="zh-CN" sz="2000" dirty="0">
                <a:latin typeface="Times New Roman" panose="02020603050405020304" pitchFamily="18" charset="0"/>
              </a:endParaRPr>
            </a:p>
          </p:txBody>
        </p:sp>
        <p:sp>
          <p:nvSpPr>
            <p:cNvPr id="117777" name="Text Box 43"/>
            <p:cNvSpPr txBox="1"/>
            <p:nvPr/>
          </p:nvSpPr>
          <p:spPr>
            <a:xfrm>
              <a:off x="4" y="232"/>
              <a:ext cx="1330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&lt;V0                   V1&gt;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7778" name="Text Box 44"/>
            <p:cNvSpPr txBox="1"/>
            <p:nvPr/>
          </p:nvSpPr>
          <p:spPr>
            <a:xfrm>
              <a:off x="4" y="425"/>
              <a:ext cx="1426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&lt;V0                   V2&gt;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7779" name="Text Box 45"/>
            <p:cNvSpPr txBox="1"/>
            <p:nvPr/>
          </p:nvSpPr>
          <p:spPr>
            <a:xfrm>
              <a:off x="4" y="618"/>
              <a:ext cx="1426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&lt;V0      V2        V3&gt;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7780" name="Text Box 46"/>
            <p:cNvSpPr txBox="1"/>
            <p:nvPr/>
          </p:nvSpPr>
          <p:spPr>
            <a:xfrm>
              <a:off x="4" y="811"/>
              <a:ext cx="1426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&lt;V0   V2   V3   V4&gt;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7781" name="Text Box 47"/>
            <p:cNvSpPr txBox="1"/>
            <p:nvPr/>
          </p:nvSpPr>
          <p:spPr>
            <a:xfrm>
              <a:off x="4" y="1004"/>
              <a:ext cx="1426" cy="22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&lt;V0 V2 V3 V4 V5&gt;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7782" name="Text Box 48"/>
            <p:cNvSpPr txBox="1"/>
            <p:nvPr/>
          </p:nvSpPr>
          <p:spPr>
            <a:xfrm>
              <a:off x="0" y="1198"/>
              <a:ext cx="143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</a:rPr>
                <a:t>&lt;V0      V1        V6&gt;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7783" name="Text Box 49"/>
            <p:cNvSpPr txBox="1"/>
            <p:nvPr/>
          </p:nvSpPr>
          <p:spPr>
            <a:xfrm>
              <a:off x="1543" y="407"/>
              <a:ext cx="18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8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7784" name="Text Box 50"/>
            <p:cNvSpPr txBox="1"/>
            <p:nvPr/>
          </p:nvSpPr>
          <p:spPr>
            <a:xfrm>
              <a:off x="1500" y="604"/>
              <a:ext cx="25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13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7785" name="Text Box 51"/>
            <p:cNvSpPr txBox="1"/>
            <p:nvPr/>
          </p:nvSpPr>
          <p:spPr>
            <a:xfrm>
              <a:off x="1500" y="802"/>
              <a:ext cx="25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19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7786" name="Text Box 52"/>
            <p:cNvSpPr txBox="1"/>
            <p:nvPr/>
          </p:nvSpPr>
          <p:spPr>
            <a:xfrm>
              <a:off x="1493" y="1001"/>
              <a:ext cx="276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21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7787" name="Text Box 53"/>
            <p:cNvSpPr txBox="1"/>
            <p:nvPr/>
          </p:nvSpPr>
          <p:spPr>
            <a:xfrm>
              <a:off x="1500" y="1196"/>
              <a:ext cx="253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latin typeface="Times New Roman" panose="02020603050405020304" pitchFamily="18" charset="0"/>
                </a:rPr>
                <a:t>20</a:t>
              </a:r>
              <a:endParaRPr lang="en-US" altLang="zh-CN" sz="2000" b="1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最短路径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673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迪杰斯特拉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(Dijkstra)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算法思想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按路径长度递增次序产生最短路径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把顶点集合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分成两组：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 eaLnBrk="1" hangingPunct="1">
              <a:spcBef>
                <a:spcPct val="2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：已求出最短路径的顶点的集合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 eaLnBrk="1" hangingPunct="1">
              <a:spcBef>
                <a:spcPct val="2000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V-S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：尚未确定最短路径的顶点集合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eaLnBrk="1" hangingPunct="1"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中顶点按最短路径递增的次序加入到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739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charRg st="2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6739">
                                            <p:txEl>
                                              <p:charRg st="2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charRg st="36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6739">
                                            <p:txEl>
                                              <p:charRg st="36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charRg st="48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6739">
                                            <p:txEl>
                                              <p:charRg st="48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charRg st="64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6739">
                                            <p:txEl>
                                              <p:charRg st="64" end="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charRg st="86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6739">
                                            <p:txEl>
                                              <p:charRg st="86" end="10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最短路径</a:t>
            </a: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776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algn="just" eaLnBrk="1" hangingPunct="1">
              <a:lnSpc>
                <a:spcPct val="115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Dijkstra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求最短路径步骤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 eaLnBrk="1" hangingPunct="1">
              <a:lnSpc>
                <a:spcPct val="11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采用邻接矩阵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cost[N][N]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来存储带权有向图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 eaLnBrk="1" hangingPunct="1">
              <a:lnSpc>
                <a:spcPct val="115000"/>
              </a:lnSpc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S={V0},T={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其余顶点}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对应的距离值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若存在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&lt;V0,Vi&gt;,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&lt;V0,Vi&gt;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弧上的权值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若不存在&lt;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V0,Vi&gt;,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ymbol" panose="05050102010706020507" pitchFamily="18" charset="2"/>
            </a:endParaRPr>
          </a:p>
          <a:p>
            <a:pPr lvl="1" algn="just" eaLnBrk="1" hangingPunct="1">
              <a:lnSpc>
                <a:spcPct val="115000"/>
              </a:lnSpc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中选取一个其距离值为最小的顶点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，加入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 eaLnBrk="1" hangingPunct="1">
              <a:lnSpc>
                <a:spcPct val="115000"/>
              </a:lnSpc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中顶点的距离值进行修改：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若加进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作中间顶点，从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Vi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的距离值更短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，则修改此距离值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 eaLnBrk="1" hangingPunct="1">
              <a:lnSpc>
                <a:spcPct val="115000"/>
              </a:lnSpc>
              <a:buFont typeface="Times New Roman" panose="02020603050405020304" pitchFamily="18" charset="0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重复上述步骤，直到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中包含所有顶点，即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S=V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时间复杂度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O(n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7763">
                                            <p:txEl>
                                              <p:charRg st="0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charRg st="16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7763">
                                            <p:txEl>
                                              <p:charRg st="16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charRg st="4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7763">
                                            <p:txEl>
                                              <p:charRg st="41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charRg st="111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7763">
                                            <p:txEl>
                                              <p:charRg st="111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charRg st="134" end="1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7763">
                                            <p:txEl>
                                              <p:charRg st="134" end="1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charRg st="186" end="2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7763">
                                            <p:txEl>
                                              <p:charRg st="186" end="2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charRg st="211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7763">
                                            <p:txEl>
                                              <p:charRg st="211" end="2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最短路径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0835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8785225" cy="5732462"/>
          </a:xfrm>
        </p:spPr>
        <p:txBody>
          <a:bodyPr vert="horz" wrap="square" lIns="91440" tIns="45720" rIns="91440" bIns="45720" anchor="t" anchorCtr="0"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Dijkstra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算法求最短路径的过程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0836" name="Text Box 2"/>
          <p:cNvSpPr txBox="1"/>
          <p:nvPr/>
        </p:nvSpPr>
        <p:spPr>
          <a:xfrm>
            <a:off x="774700" y="1979613"/>
            <a:ext cx="1168400" cy="41862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&lt;V0,V1&gt;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&lt;V0,V2&gt;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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30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&lt;V0,V4&gt;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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32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&lt;V0,V6&gt;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V2:8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&lt;V0,V2&gt;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0837" name="Text Box 3"/>
          <p:cNvSpPr txBox="1"/>
          <p:nvPr/>
        </p:nvSpPr>
        <p:spPr>
          <a:xfrm>
            <a:off x="1793875" y="1989138"/>
            <a:ext cx="1547813" cy="41862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13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&lt;V0,V1&gt;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-------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13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&lt;V0,V2,V3&gt;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30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&lt;V0,V4&gt;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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32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&lt;V0,V6&gt;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V1:13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&lt;V0,V1&gt;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0838" name="Text Box 4"/>
          <p:cNvSpPr txBox="1"/>
          <p:nvPr/>
        </p:nvSpPr>
        <p:spPr>
          <a:xfrm>
            <a:off x="3163888" y="1989138"/>
            <a:ext cx="1547812" cy="41862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-------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-------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13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V0,V2,V3&gt;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30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&lt;V0,V4&gt;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22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&lt;V0,V1,V5&gt;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20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&lt;V0,V1,V6&gt;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V3:13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&lt;V0,V2,V3&gt;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0839" name="Text Box 5"/>
          <p:cNvSpPr txBox="1"/>
          <p:nvPr/>
        </p:nvSpPr>
        <p:spPr>
          <a:xfrm>
            <a:off x="4502150" y="1989138"/>
            <a:ext cx="1925638" cy="41862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-------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-------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-------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19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V0,V2,V3,V4&gt;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22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&lt;V0,V1,V5&gt;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20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&lt;V0,V1,V6&gt;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V4:19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&lt;V0,V2,V3,V4&gt;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0840" name="Text Box 6"/>
          <p:cNvSpPr txBox="1"/>
          <p:nvPr/>
        </p:nvSpPr>
        <p:spPr>
          <a:xfrm>
            <a:off x="153988" y="1589088"/>
            <a:ext cx="4948237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终点     从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V0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到各终点的最短路径及其长度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41" name="Text Box 7"/>
          <p:cNvSpPr txBox="1"/>
          <p:nvPr/>
        </p:nvSpPr>
        <p:spPr>
          <a:xfrm>
            <a:off x="242888" y="2076450"/>
            <a:ext cx="495300" cy="40544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V1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V2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V3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V4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V5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V6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Vj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0842" name="Group 8"/>
          <p:cNvGrpSpPr/>
          <p:nvPr/>
        </p:nvGrpSpPr>
        <p:grpSpPr>
          <a:xfrm>
            <a:off x="107950" y="1557338"/>
            <a:ext cx="8964613" cy="4573587"/>
            <a:chOff x="0" y="0"/>
            <a:chExt cx="4545" cy="2955"/>
          </a:xfrm>
        </p:grpSpPr>
        <p:sp>
          <p:nvSpPr>
            <p:cNvPr id="120891" name="Rectangle 9"/>
            <p:cNvSpPr/>
            <p:nvPr/>
          </p:nvSpPr>
          <p:spPr>
            <a:xfrm>
              <a:off x="0" y="0"/>
              <a:ext cx="4534" cy="295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0892" name="Line 10"/>
            <p:cNvSpPr/>
            <p:nvPr/>
          </p:nvSpPr>
          <p:spPr>
            <a:xfrm>
              <a:off x="11" y="288"/>
              <a:ext cx="45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0893" name="Line 11"/>
            <p:cNvSpPr/>
            <p:nvPr/>
          </p:nvSpPr>
          <p:spPr>
            <a:xfrm>
              <a:off x="0" y="693"/>
              <a:ext cx="45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0894" name="Line 12"/>
            <p:cNvSpPr/>
            <p:nvPr/>
          </p:nvSpPr>
          <p:spPr>
            <a:xfrm>
              <a:off x="0" y="1065"/>
              <a:ext cx="45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0895" name="Line 13"/>
            <p:cNvSpPr/>
            <p:nvPr/>
          </p:nvSpPr>
          <p:spPr>
            <a:xfrm>
              <a:off x="0" y="1437"/>
              <a:ext cx="45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0896" name="Line 14"/>
            <p:cNvSpPr/>
            <p:nvPr/>
          </p:nvSpPr>
          <p:spPr>
            <a:xfrm>
              <a:off x="0" y="1809"/>
              <a:ext cx="45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0897" name="Line 15"/>
            <p:cNvSpPr/>
            <p:nvPr/>
          </p:nvSpPr>
          <p:spPr>
            <a:xfrm>
              <a:off x="0" y="2181"/>
              <a:ext cx="45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0898" name="Line 16"/>
            <p:cNvSpPr/>
            <p:nvPr/>
          </p:nvSpPr>
          <p:spPr>
            <a:xfrm>
              <a:off x="0" y="2553"/>
              <a:ext cx="453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0843" name="Line 17"/>
          <p:cNvSpPr/>
          <p:nvPr/>
        </p:nvSpPr>
        <p:spPr>
          <a:xfrm>
            <a:off x="828675" y="1557338"/>
            <a:ext cx="0" cy="46910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44" name="Line 18"/>
          <p:cNvSpPr/>
          <p:nvPr/>
        </p:nvSpPr>
        <p:spPr>
          <a:xfrm>
            <a:off x="1887538" y="2014538"/>
            <a:ext cx="0" cy="42338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45" name="Line 19"/>
          <p:cNvSpPr/>
          <p:nvPr/>
        </p:nvSpPr>
        <p:spPr>
          <a:xfrm>
            <a:off x="3262313" y="2014538"/>
            <a:ext cx="0" cy="42338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46" name="Line 20"/>
          <p:cNvSpPr/>
          <p:nvPr/>
        </p:nvSpPr>
        <p:spPr>
          <a:xfrm>
            <a:off x="4586288" y="2014538"/>
            <a:ext cx="0" cy="42338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47" name="Line 21"/>
          <p:cNvSpPr/>
          <p:nvPr/>
        </p:nvSpPr>
        <p:spPr>
          <a:xfrm>
            <a:off x="6297613" y="2014538"/>
            <a:ext cx="0" cy="42338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56" name="Text Box 22"/>
          <p:cNvSpPr txBox="1"/>
          <p:nvPr/>
        </p:nvSpPr>
        <p:spPr>
          <a:xfrm>
            <a:off x="6227763" y="1989138"/>
            <a:ext cx="2305050" cy="41862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--------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--------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--------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--------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21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V0,V2,V3,V4,V5&gt;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20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&lt;V0,V1,V6&gt;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V6:20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0" lvl="0" indent="0" algn="ctr" eaLnBrk="1" hangingPunct="1">
              <a:lnSpc>
                <a:spcPct val="9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&lt;V0, V1,V6&gt;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0849" name="Text Box 53"/>
          <p:cNvSpPr txBox="1"/>
          <p:nvPr/>
        </p:nvSpPr>
        <p:spPr>
          <a:xfrm>
            <a:off x="107950" y="6130925"/>
            <a:ext cx="8942388" cy="369888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tIns="0" bIns="0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50" name="Line 54"/>
          <p:cNvSpPr/>
          <p:nvPr/>
        </p:nvSpPr>
        <p:spPr>
          <a:xfrm>
            <a:off x="828675" y="6165850"/>
            <a:ext cx="0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51" name="Line 55"/>
          <p:cNvSpPr/>
          <p:nvPr/>
        </p:nvSpPr>
        <p:spPr>
          <a:xfrm>
            <a:off x="1885950" y="6165850"/>
            <a:ext cx="0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52" name="Line 56"/>
          <p:cNvSpPr/>
          <p:nvPr/>
        </p:nvSpPr>
        <p:spPr>
          <a:xfrm>
            <a:off x="3263900" y="6165850"/>
            <a:ext cx="0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53" name="Line 57"/>
          <p:cNvSpPr/>
          <p:nvPr/>
        </p:nvSpPr>
        <p:spPr>
          <a:xfrm>
            <a:off x="4584700" y="6165850"/>
            <a:ext cx="0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54" name="Line 58"/>
          <p:cNvSpPr/>
          <p:nvPr/>
        </p:nvSpPr>
        <p:spPr>
          <a:xfrm>
            <a:off x="6297613" y="6165850"/>
            <a:ext cx="0" cy="3603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63" name="Rectangle 59"/>
          <p:cNvSpPr/>
          <p:nvPr/>
        </p:nvSpPr>
        <p:spPr>
          <a:xfrm>
            <a:off x="912813" y="6191250"/>
            <a:ext cx="931862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{V0,V2}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64" name="Rectangle 60"/>
          <p:cNvSpPr/>
          <p:nvPr/>
        </p:nvSpPr>
        <p:spPr>
          <a:xfrm>
            <a:off x="1949450" y="6202363"/>
            <a:ext cx="1233488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{V0,V2,V1}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65" name="Rectangle 61"/>
          <p:cNvSpPr/>
          <p:nvPr/>
        </p:nvSpPr>
        <p:spPr>
          <a:xfrm>
            <a:off x="3232150" y="6191250"/>
            <a:ext cx="1338263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{V0,V2,V1,V3}</a:t>
            </a:r>
            <a:endParaRPr lang="en-US" altLang="zh-CN" sz="14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66" name="Rectangle 62"/>
          <p:cNvSpPr/>
          <p:nvPr/>
        </p:nvSpPr>
        <p:spPr>
          <a:xfrm>
            <a:off x="4510088" y="6180138"/>
            <a:ext cx="1835150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{V0,V2,V1,V3,V4}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67" name="Rectangle 63"/>
          <p:cNvSpPr/>
          <p:nvPr/>
        </p:nvSpPr>
        <p:spPr>
          <a:xfrm>
            <a:off x="6300788" y="6188075"/>
            <a:ext cx="2136775" cy="3381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{V0,V2,V1,V3,V4,V6}</a:t>
            </a:r>
            <a:endParaRPr lang="en-US" altLang="zh-CN" sz="16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0860" name="Line 64"/>
          <p:cNvSpPr/>
          <p:nvPr/>
        </p:nvSpPr>
        <p:spPr>
          <a:xfrm>
            <a:off x="8388350" y="1989138"/>
            <a:ext cx="0" cy="453548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0869" name="Text Box 65"/>
          <p:cNvSpPr txBox="1"/>
          <p:nvPr/>
        </p:nvSpPr>
        <p:spPr>
          <a:xfrm>
            <a:off x="8532813" y="1917700"/>
            <a:ext cx="395287" cy="4686300"/>
          </a:xfrm>
          <a:prstGeom prst="rect">
            <a:avLst/>
          </a:prstGeom>
          <a:noFill/>
          <a:ln w="9525">
            <a:noFill/>
          </a:ln>
        </p:spPr>
        <p:txBody>
          <a:bodyPr lIns="0" rIns="0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lnSpc>
                <a:spcPct val="135000"/>
              </a:lnSpc>
              <a:spcBef>
                <a:spcPct val="25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135000"/>
              </a:lnSpc>
              <a:spcBef>
                <a:spcPct val="25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135000"/>
              </a:lnSpc>
              <a:spcBef>
                <a:spcPct val="25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135000"/>
              </a:lnSpc>
              <a:spcBef>
                <a:spcPct val="25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135000"/>
              </a:lnSpc>
              <a:spcBef>
                <a:spcPct val="25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135000"/>
              </a:lnSpc>
              <a:spcBef>
                <a:spcPct val="25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135000"/>
              </a:lnSpc>
              <a:spcBef>
                <a:spcPct val="25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0" indent="0" algn="ctr" eaLnBrk="1" hangingPunct="1">
              <a:lnSpc>
                <a:spcPct val="135000"/>
              </a:lnSpc>
              <a:spcBef>
                <a:spcPct val="25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53050" y="232410"/>
            <a:ext cx="3702050" cy="2908300"/>
            <a:chOff x="15138" y="366"/>
            <a:chExt cx="5830" cy="4580"/>
          </a:xfrm>
        </p:grpSpPr>
        <p:sp>
          <p:nvSpPr>
            <p:cNvPr id="8" name="矩形 7"/>
            <p:cNvSpPr/>
            <p:nvPr/>
          </p:nvSpPr>
          <p:spPr>
            <a:xfrm>
              <a:off x="15138" y="366"/>
              <a:ext cx="5831" cy="45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70000"/>
              </a:schemeClr>
            </a:solidFill>
            <a:ln w="28575" cap="flat" cmpd="sng" algn="ctr">
              <a:solidFill>
                <a:schemeClr val="accent1">
                  <a:shade val="50000"/>
                </a:schemeClr>
              </a:solidFill>
              <a:prstDash val="lgDash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ctr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20862" name="组合 1"/>
            <p:cNvGrpSpPr/>
            <p:nvPr/>
          </p:nvGrpSpPr>
          <p:grpSpPr>
            <a:xfrm>
              <a:off x="15226" y="538"/>
              <a:ext cx="5558" cy="4182"/>
              <a:chOff x="-295851" y="0"/>
              <a:chExt cx="3617896" cy="2928938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59679" y="0"/>
                <a:ext cx="3262366" cy="2928938"/>
                <a:chOff x="0" y="0"/>
                <a:chExt cx="2383" cy="1997"/>
              </a:xfrm>
            </p:grpSpPr>
            <p:sp>
              <p:nvSpPr>
                <p:cNvPr id="120874" name="Oval 3"/>
                <p:cNvSpPr/>
                <p:nvPr/>
              </p:nvSpPr>
              <p:spPr>
                <a:xfrm>
                  <a:off x="1308" y="1353"/>
                  <a:ext cx="254" cy="252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1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  <a:endPara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0875" name="Oval 4"/>
                <p:cNvSpPr/>
                <p:nvPr/>
              </p:nvSpPr>
              <p:spPr>
                <a:xfrm>
                  <a:off x="1308" y="468"/>
                  <a:ext cx="254" cy="252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1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v1</a:t>
                  </a:r>
                  <a:endPara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0876" name="Oval 5"/>
                <p:cNvSpPr/>
                <p:nvPr/>
              </p:nvSpPr>
              <p:spPr>
                <a:xfrm>
                  <a:off x="2129" y="871"/>
                  <a:ext cx="254" cy="252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1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v6</a:t>
                  </a:r>
                  <a:endPara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0877" name="Oval 6"/>
                <p:cNvSpPr/>
                <p:nvPr/>
              </p:nvSpPr>
              <p:spPr>
                <a:xfrm>
                  <a:off x="200" y="1745"/>
                  <a:ext cx="255" cy="252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1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v4</a:t>
                  </a:r>
                  <a:endPara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0878" name="Oval 7"/>
                <p:cNvSpPr/>
                <p:nvPr/>
              </p:nvSpPr>
              <p:spPr>
                <a:xfrm>
                  <a:off x="200" y="1163"/>
                  <a:ext cx="255" cy="251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1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v3</a:t>
                  </a:r>
                  <a:endPara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0879" name="Oval 8"/>
                <p:cNvSpPr/>
                <p:nvPr/>
              </p:nvSpPr>
              <p:spPr>
                <a:xfrm>
                  <a:off x="200" y="581"/>
                  <a:ext cx="255" cy="252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1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v2</a:t>
                  </a:r>
                  <a:endPara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0880" name="Oval 9"/>
                <p:cNvSpPr/>
                <p:nvPr/>
              </p:nvSpPr>
              <p:spPr>
                <a:xfrm>
                  <a:off x="200" y="0"/>
                  <a:ext cx="255" cy="252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0000FF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–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»"/>
                    <a:defRPr sz="2200">
                      <a:solidFill>
                        <a:schemeClr val="tx1"/>
                      </a:solidFill>
                      <a:latin typeface="+mn-lt"/>
                      <a:ea typeface="宋体" panose="02010600030101010101" pitchFamily="2" charset="-122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r>
                    <a:rPr lang="en-US" altLang="zh-CN" sz="18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v0</a:t>
                  </a:r>
                  <a:endPara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0881" name="Line 10"/>
                <p:cNvSpPr/>
                <p:nvPr/>
              </p:nvSpPr>
              <p:spPr>
                <a:xfrm>
                  <a:off x="330" y="255"/>
                  <a:ext cx="0" cy="331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triangle" w="lg" len="lg"/>
                </a:ln>
              </p:spPr>
            </p:sp>
            <p:sp>
              <p:nvSpPr>
                <p:cNvPr id="120882" name="Line 11"/>
                <p:cNvSpPr/>
                <p:nvPr/>
              </p:nvSpPr>
              <p:spPr>
                <a:xfrm flipH="1">
                  <a:off x="330" y="851"/>
                  <a:ext cx="0" cy="347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triangle" w="lg" len="lg"/>
                </a:ln>
              </p:spPr>
            </p:sp>
            <p:sp>
              <p:nvSpPr>
                <p:cNvPr id="120883" name="Line 12"/>
                <p:cNvSpPr/>
                <p:nvPr/>
              </p:nvSpPr>
              <p:spPr>
                <a:xfrm>
                  <a:off x="330" y="1433"/>
                  <a:ext cx="0" cy="331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triangle" w="lg" len="lg"/>
                </a:ln>
              </p:spPr>
            </p:sp>
            <p:sp>
              <p:nvSpPr>
                <p:cNvPr id="120884" name="Line 13"/>
                <p:cNvSpPr/>
                <p:nvPr/>
              </p:nvSpPr>
              <p:spPr>
                <a:xfrm>
                  <a:off x="442" y="161"/>
                  <a:ext cx="889" cy="376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triangle" w="lg" len="lg"/>
                </a:ln>
              </p:spPr>
            </p:sp>
            <p:sp>
              <p:nvSpPr>
                <p:cNvPr id="120885" name="Line 14"/>
                <p:cNvSpPr/>
                <p:nvPr/>
              </p:nvSpPr>
              <p:spPr>
                <a:xfrm>
                  <a:off x="1537" y="663"/>
                  <a:ext cx="620" cy="283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triangle" w="lg" len="lg"/>
                </a:ln>
              </p:spPr>
            </p:sp>
            <p:sp>
              <p:nvSpPr>
                <p:cNvPr id="120886" name="Line 15"/>
                <p:cNvSpPr/>
                <p:nvPr/>
              </p:nvSpPr>
              <p:spPr>
                <a:xfrm flipV="1">
                  <a:off x="442" y="1527"/>
                  <a:ext cx="873" cy="347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triangle" w="lg" len="lg"/>
                </a:ln>
              </p:spPr>
            </p:sp>
            <p:sp>
              <p:nvSpPr>
                <p:cNvPr id="120887" name="Line 16"/>
                <p:cNvSpPr/>
                <p:nvPr/>
              </p:nvSpPr>
              <p:spPr>
                <a:xfrm flipV="1">
                  <a:off x="1552" y="1119"/>
                  <a:ext cx="668" cy="331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triangle" w="lg" len="lg"/>
                </a:ln>
              </p:spPr>
            </p:sp>
            <p:sp>
              <p:nvSpPr>
                <p:cNvPr id="120888" name="Line 17"/>
                <p:cNvSpPr/>
                <p:nvPr/>
              </p:nvSpPr>
              <p:spPr>
                <a:xfrm>
                  <a:off x="1427" y="726"/>
                  <a:ext cx="0" cy="644"/>
                </a:xfrm>
                <a:prstGeom prst="line">
                  <a:avLst/>
                </a:prstGeom>
                <a:ln w="28575" cap="flat" cmpd="sng">
                  <a:solidFill>
                    <a:srgbClr val="0000FF"/>
                  </a:solidFill>
                  <a:prstDash val="solid"/>
                  <a:headEnd type="none" w="med" len="med"/>
                  <a:tailEnd type="triangle" w="lg" len="lg"/>
                </a:ln>
              </p:spPr>
            </p:sp>
            <p:sp>
              <p:nvSpPr>
                <p:cNvPr id="120889" name="Freeform 18"/>
                <p:cNvSpPr/>
                <p:nvPr/>
              </p:nvSpPr>
              <p:spPr>
                <a:xfrm>
                  <a:off x="0" y="192"/>
                  <a:ext cx="219" cy="1618"/>
                </a:xfrm>
                <a:custGeom>
                  <a:avLst/>
                  <a:gdLst/>
                  <a:ahLst/>
                  <a:cxnLst>
                    <a:cxn ang="0">
                      <a:pos x="5515" y="0"/>
                    </a:cxn>
                    <a:cxn ang="0">
                      <a:pos x="1111" y="8903"/>
                    </a:cxn>
                    <a:cxn ang="0">
                      <a:pos x="740" y="23824"/>
                    </a:cxn>
                    <a:cxn ang="0">
                      <a:pos x="5515" y="36633"/>
                    </a:cxn>
                  </a:cxnLst>
                  <a:pathLst>
                    <a:path w="153" h="1144">
                      <a:moveTo>
                        <a:pt x="153" y="0"/>
                      </a:moveTo>
                      <a:cubicBezTo>
                        <a:pt x="103" y="77"/>
                        <a:pt x="53" y="154"/>
                        <a:pt x="31" y="278"/>
                      </a:cubicBezTo>
                      <a:cubicBezTo>
                        <a:pt x="9" y="402"/>
                        <a:pt x="0" y="600"/>
                        <a:pt x="20" y="744"/>
                      </a:cubicBezTo>
                      <a:cubicBezTo>
                        <a:pt x="40" y="888"/>
                        <a:pt x="134" y="1077"/>
                        <a:pt x="153" y="1144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>
                      <a:alpha val="100000"/>
                    </a:srgbClr>
                  </a:solidFill>
                  <a:prstDash val="solid"/>
                  <a:bevel/>
                  <a:headEnd type="none" w="med" len="med"/>
                  <a:tailEnd type="triangle" w="lg" len="lg"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20890" name="Freeform 19"/>
                <p:cNvSpPr/>
                <p:nvPr/>
              </p:nvSpPr>
              <p:spPr>
                <a:xfrm>
                  <a:off x="442" y="33"/>
                  <a:ext cx="1809" cy="851"/>
                </a:xfrm>
                <a:custGeom>
                  <a:avLst/>
                  <a:gdLst/>
                  <a:ahLst/>
                  <a:cxnLst>
                    <a:cxn ang="0">
                      <a:pos x="0" y="765"/>
                    </a:cxn>
                    <a:cxn ang="0">
                      <a:pos x="10238" y="1107"/>
                    </a:cxn>
                    <a:cxn ang="0">
                      <a:pos x="29944" y="7479"/>
                    </a:cxn>
                    <a:cxn ang="0">
                      <a:pos x="44928" y="19191"/>
                    </a:cxn>
                  </a:cxnLst>
                  <a:pathLst>
                    <a:path w="1266" h="602">
                      <a:moveTo>
                        <a:pt x="0" y="24"/>
                      </a:moveTo>
                      <a:cubicBezTo>
                        <a:pt x="73" y="12"/>
                        <a:pt x="147" y="0"/>
                        <a:pt x="288" y="35"/>
                      </a:cubicBezTo>
                      <a:cubicBezTo>
                        <a:pt x="429" y="70"/>
                        <a:pt x="681" y="140"/>
                        <a:pt x="844" y="235"/>
                      </a:cubicBezTo>
                      <a:cubicBezTo>
                        <a:pt x="1007" y="330"/>
                        <a:pt x="1136" y="466"/>
                        <a:pt x="1266" y="602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0000FF">
                      <a:alpha val="100000"/>
                    </a:srgbClr>
                  </a:solidFill>
                  <a:prstDash val="solid"/>
                  <a:bevel/>
                  <a:headEnd type="none" w="med" len="med"/>
                  <a:tailEnd type="triangle" w="lg" len="lg"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3" name="Text Box 20"/>
              <p:cNvSpPr txBox="1"/>
              <p:nvPr/>
            </p:nvSpPr>
            <p:spPr>
              <a:xfrm>
                <a:off x="442443" y="336095"/>
                <a:ext cx="300082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8</a:t>
                </a:r>
                <a:endPara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" name="Text Box 21"/>
              <p:cNvSpPr txBox="1"/>
              <p:nvPr/>
            </p:nvSpPr>
            <p:spPr>
              <a:xfrm>
                <a:off x="513733" y="1210212"/>
                <a:ext cx="300082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" name="Text Box 22"/>
              <p:cNvSpPr txBox="1"/>
              <p:nvPr/>
            </p:nvSpPr>
            <p:spPr>
              <a:xfrm>
                <a:off x="513733" y="2107233"/>
                <a:ext cx="300082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" name="Text Box 23"/>
              <p:cNvSpPr txBox="1"/>
              <p:nvPr/>
            </p:nvSpPr>
            <p:spPr>
              <a:xfrm>
                <a:off x="1089797" y="2107233"/>
                <a:ext cx="300082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868" name="Text Box 24"/>
              <p:cNvSpPr txBox="1"/>
              <p:nvPr/>
            </p:nvSpPr>
            <p:spPr>
              <a:xfrm>
                <a:off x="-295851" y="943661"/>
                <a:ext cx="516694" cy="3693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30</a:t>
                </a:r>
                <a:endPara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" name="Text Box 25"/>
              <p:cNvSpPr txBox="1"/>
              <p:nvPr/>
            </p:nvSpPr>
            <p:spPr>
              <a:xfrm>
                <a:off x="1106908" y="149550"/>
                <a:ext cx="415497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13</a:t>
                </a:r>
                <a:endPara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870" name="Text Box 26"/>
              <p:cNvSpPr txBox="1"/>
              <p:nvPr/>
            </p:nvSpPr>
            <p:spPr>
              <a:xfrm>
                <a:off x="2314820" y="1082373"/>
                <a:ext cx="300082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7</a:t>
                </a:r>
                <a:endPara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871" name="Text Box 27"/>
              <p:cNvSpPr txBox="1"/>
              <p:nvPr/>
            </p:nvSpPr>
            <p:spPr>
              <a:xfrm>
                <a:off x="2480947" y="1819201"/>
                <a:ext cx="415498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17</a:t>
                </a:r>
                <a:endPara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872" name="Text Box 28"/>
              <p:cNvSpPr txBox="1"/>
              <p:nvPr/>
            </p:nvSpPr>
            <p:spPr>
              <a:xfrm>
                <a:off x="2063667" y="97862"/>
                <a:ext cx="415497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32</a:t>
                </a:r>
                <a:endPara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0873" name="Text Box 29"/>
              <p:cNvSpPr txBox="1"/>
              <p:nvPr/>
            </p:nvSpPr>
            <p:spPr>
              <a:xfrm>
                <a:off x="1665861" y="1243137"/>
                <a:ext cx="300082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8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9</a:t>
                </a:r>
                <a:endParaRPr lang="en-US" altLang="zh-CN" sz="18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0" name="椭圆 9"/>
          <p:cNvSpPr/>
          <p:nvPr/>
        </p:nvSpPr>
        <p:spPr>
          <a:xfrm>
            <a:off x="6012180" y="341630"/>
            <a:ext cx="349250" cy="36004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>
            <p:custDataLst>
              <p:tags r:id="rId1"/>
            </p:custDataLst>
          </p:nvPr>
        </p:nvSpPr>
        <p:spPr>
          <a:xfrm>
            <a:off x="6014085" y="1102995"/>
            <a:ext cx="349250" cy="36004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>
            <a:off x="7502525" y="946785"/>
            <a:ext cx="349250" cy="36004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椭圆 12"/>
          <p:cNvSpPr/>
          <p:nvPr>
            <p:custDataLst>
              <p:tags r:id="rId3"/>
            </p:custDataLst>
          </p:nvPr>
        </p:nvSpPr>
        <p:spPr>
          <a:xfrm>
            <a:off x="6014085" y="1869440"/>
            <a:ext cx="349250" cy="36004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6005195" y="2647950"/>
            <a:ext cx="349250" cy="36004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8608060" y="1486535"/>
            <a:ext cx="349250" cy="36004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2083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3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20836">
                                            <p:txEl>
                                              <p:charRg st="3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11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20836">
                                            <p:txEl>
                                              <p:charRg st="11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13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120836">
                                            <p:txEl>
                                              <p:charRg st="13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21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500"/>
                                        <p:tgtEl>
                                          <p:spTgt spid="120836">
                                            <p:txEl>
                                              <p:charRg st="21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24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500"/>
                                        <p:tgtEl>
                                          <p:spTgt spid="120836">
                                            <p:txEl>
                                              <p:charRg st="24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27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120836">
                                            <p:txEl>
                                              <p:charRg st="27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35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120836">
                                            <p:txEl>
                                              <p:charRg st="35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38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120836">
                                            <p:txEl>
                                              <p:charRg st="38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41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120836">
                                            <p:txEl>
                                              <p:charRg st="41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49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500"/>
                                        <p:tgtEl>
                                          <p:spTgt spid="120836">
                                            <p:txEl>
                                              <p:charRg st="49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>
                                            <p:txEl>
                                              <p:charRg st="54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500"/>
                                        <p:tgtEl>
                                          <p:spTgt spid="120836">
                                            <p:txEl>
                                              <p:charRg st="54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12083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3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120837">
                                            <p:txEl>
                                              <p:charRg st="3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12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120837">
                                            <p:txEl>
                                              <p:charRg st="12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2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120837">
                                            <p:txEl>
                                              <p:charRg st="20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23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500"/>
                                        <p:tgtEl>
                                          <p:spTgt spid="120837">
                                            <p:txEl>
                                              <p:charRg st="23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34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500"/>
                                        <p:tgtEl>
                                          <p:spTgt spid="120837">
                                            <p:txEl>
                                              <p:charRg st="34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37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2" dur="500"/>
                                        <p:tgtEl>
                                          <p:spTgt spid="120837">
                                            <p:txEl>
                                              <p:charRg st="37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45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120837">
                                            <p:txEl>
                                              <p:charRg st="45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48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2" dur="500"/>
                                        <p:tgtEl>
                                          <p:spTgt spid="120837">
                                            <p:txEl>
                                              <p:charRg st="48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51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7" dur="500"/>
                                        <p:tgtEl>
                                          <p:spTgt spid="120837">
                                            <p:txEl>
                                              <p:charRg st="51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59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2" dur="500"/>
                                        <p:tgtEl>
                                          <p:spTgt spid="120837">
                                            <p:txEl>
                                              <p:charRg st="59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charRg st="65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7" dur="500"/>
                                        <p:tgtEl>
                                          <p:spTgt spid="120837">
                                            <p:txEl>
                                              <p:charRg st="65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1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1" dur="500"/>
                                        <p:tgtEl>
                                          <p:spTgt spid="120838">
                                            <p:txEl>
                                              <p:charRg st="1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1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6" dur="500"/>
                                        <p:tgtEl>
                                          <p:spTgt spid="120838">
                                            <p:txEl>
                                              <p:charRg st="10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18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1" dur="500"/>
                                        <p:tgtEl>
                                          <p:spTgt spid="120838">
                                            <p:txEl>
                                              <p:charRg st="18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21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6" dur="500"/>
                                        <p:tgtEl>
                                          <p:spTgt spid="120838">
                                            <p:txEl>
                                              <p:charRg st="21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32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1" dur="500"/>
                                        <p:tgtEl>
                                          <p:spTgt spid="120838">
                                            <p:txEl>
                                              <p:charRg st="32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35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6" dur="500"/>
                                        <p:tgtEl>
                                          <p:spTgt spid="120838">
                                            <p:txEl>
                                              <p:charRg st="35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43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1" dur="500"/>
                                        <p:tgtEl>
                                          <p:spTgt spid="120838">
                                            <p:txEl>
                                              <p:charRg st="43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46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6" dur="500"/>
                                        <p:tgtEl>
                                          <p:spTgt spid="120838">
                                            <p:txEl>
                                              <p:charRg st="46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57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1" dur="500"/>
                                        <p:tgtEl>
                                          <p:spTgt spid="120838">
                                            <p:txEl>
                                              <p:charRg st="57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60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6" dur="500"/>
                                        <p:tgtEl>
                                          <p:spTgt spid="120838">
                                            <p:txEl>
                                              <p:charRg st="60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71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1" dur="500"/>
                                        <p:tgtEl>
                                          <p:spTgt spid="120838">
                                            <p:txEl>
                                              <p:charRg st="71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>
                                            <p:txEl>
                                              <p:charRg st="77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6" dur="500"/>
                                        <p:tgtEl>
                                          <p:spTgt spid="120838">
                                            <p:txEl>
                                              <p:charRg st="77" end="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charRg st="1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0" dur="500"/>
                                        <p:tgtEl>
                                          <p:spTgt spid="120839">
                                            <p:txEl>
                                              <p:charRg st="1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charRg st="1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5" dur="500"/>
                                        <p:tgtEl>
                                          <p:spTgt spid="120839">
                                            <p:txEl>
                                              <p:charRg st="10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charRg st="19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0" dur="500"/>
                                        <p:tgtEl>
                                          <p:spTgt spid="120839">
                                            <p:txEl>
                                              <p:charRg st="19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charRg st="27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5" dur="500"/>
                                        <p:tgtEl>
                                          <p:spTgt spid="120839">
                                            <p:txEl>
                                              <p:charRg st="27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charRg st="30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0" dur="500"/>
                                        <p:tgtEl>
                                          <p:spTgt spid="120839">
                                            <p:txEl>
                                              <p:charRg st="30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charRg st="44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5" dur="500"/>
                                        <p:tgtEl>
                                          <p:spTgt spid="120839">
                                            <p:txEl>
                                              <p:charRg st="44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charRg st="47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0" dur="500"/>
                                        <p:tgtEl>
                                          <p:spTgt spid="120839">
                                            <p:txEl>
                                              <p:charRg st="47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charRg st="58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5" dur="500"/>
                                        <p:tgtEl>
                                          <p:spTgt spid="120839">
                                            <p:txEl>
                                              <p:charRg st="58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charRg st="61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0" dur="500"/>
                                        <p:tgtEl>
                                          <p:spTgt spid="120839">
                                            <p:txEl>
                                              <p:charRg st="61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charRg st="72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5" dur="500"/>
                                        <p:tgtEl>
                                          <p:spTgt spid="120839">
                                            <p:txEl>
                                              <p:charRg st="72" end="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>
                                            <p:txEl>
                                              <p:charRg st="78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0" dur="500"/>
                                        <p:tgtEl>
                                          <p:spTgt spid="120839">
                                            <p:txEl>
                                              <p:charRg st="78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>
                                            <p:txEl>
                                              <p:charRg st="1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4" dur="500"/>
                                        <p:tgtEl>
                                          <p:spTgt spid="120856">
                                            <p:txEl>
                                              <p:charRg st="1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>
                                            <p:txEl>
                                              <p:charRg st="11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9" dur="500"/>
                                        <p:tgtEl>
                                          <p:spTgt spid="120856">
                                            <p:txEl>
                                              <p:charRg st="11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>
                                            <p:txEl>
                                              <p:charRg st="21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4" dur="500"/>
                                        <p:tgtEl>
                                          <p:spTgt spid="120856">
                                            <p:txEl>
                                              <p:charRg st="21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>
                                            <p:txEl>
                                              <p:charRg st="31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9" dur="500"/>
                                        <p:tgtEl>
                                          <p:spTgt spid="120856">
                                            <p:txEl>
                                              <p:charRg st="31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>
                                            <p:txEl>
                                              <p:charRg st="40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4" dur="500"/>
                                        <p:tgtEl>
                                          <p:spTgt spid="120856">
                                            <p:txEl>
                                              <p:charRg st="40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>
                                            <p:txEl>
                                              <p:charRg st="43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9" dur="500"/>
                                        <p:tgtEl>
                                          <p:spTgt spid="120856">
                                            <p:txEl>
                                              <p:charRg st="43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>
                                            <p:txEl>
                                              <p:charRg st="60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4" dur="500"/>
                                        <p:tgtEl>
                                          <p:spTgt spid="120856">
                                            <p:txEl>
                                              <p:charRg st="60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>
                                            <p:txEl>
                                              <p:charRg st="63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9" dur="500"/>
                                        <p:tgtEl>
                                          <p:spTgt spid="120856">
                                            <p:txEl>
                                              <p:charRg st="63" end="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>
                                            <p:txEl>
                                              <p:charRg st="74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4" dur="500"/>
                                        <p:tgtEl>
                                          <p:spTgt spid="120856">
                                            <p:txEl>
                                              <p:charRg st="74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>
                                            <p:txEl>
                                              <p:charRg st="80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9" dur="500"/>
                                        <p:tgtEl>
                                          <p:spTgt spid="120856">
                                            <p:txEl>
                                              <p:charRg st="80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20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120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 build="p"/>
      <p:bldP spid="120837" grpId="0" build="p"/>
      <p:bldP spid="120838" grpId="0" build="p"/>
      <p:bldP spid="120839" grpId="0" build="p"/>
      <p:bldP spid="120856" grpId="0" build="p"/>
      <p:bldP spid="120863" grpId="0"/>
      <p:bldP spid="120864" grpId="0"/>
      <p:bldP spid="120865" grpId="0"/>
      <p:bldP spid="120866" grpId="0"/>
      <p:bldP spid="120867" grpId="0"/>
      <p:bldP spid="120869" grpId="0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4538" y="260350"/>
            <a:ext cx="7643813" cy="574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最短路径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1859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8785225" cy="1582737"/>
          </a:xfrm>
        </p:spPr>
        <p:txBody>
          <a:bodyPr vert="horz" wrap="square" lIns="91440" tIns="45720" rIns="91440" bIns="45720" anchor="t" anchorCtr="0"/>
          <a:p>
            <a:r>
              <a:rPr lang="en-US" altLang="zh-CN" dirty="0">
                <a:latin typeface="Times New Roman" panose="02020603050405020304" pitchFamily="18" charset="0"/>
              </a:rPr>
              <a:t>Dijkstra</a:t>
            </a:r>
            <a:r>
              <a:rPr lang="zh-CN" altLang="en-US" dirty="0">
                <a:latin typeface="Times New Roman" panose="02020603050405020304" pitchFamily="18" charset="0"/>
              </a:rPr>
              <a:t>算法练习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12186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138" y="1611313"/>
            <a:ext cx="6881812" cy="4954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86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5" y="234950"/>
            <a:ext cx="3576638" cy="2689225"/>
          </a:xfrm>
          <a:prstGeom prst="rect">
            <a:avLst/>
          </a:prstGeom>
          <a:solidFill>
            <a:schemeClr val="accent5">
              <a:lumMod val="40000"/>
              <a:lumOff val="60000"/>
              <a:alpha val="7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lgDash"/>
          </a:ln>
        </p:spPr>
      </p:pic>
      <p:cxnSp>
        <p:nvCxnSpPr>
          <p:cNvPr id="3" name="直接连接符 2"/>
          <p:cNvCxnSpPr/>
          <p:nvPr/>
        </p:nvCxnSpPr>
        <p:spPr>
          <a:xfrm flipV="1">
            <a:off x="827088" y="3011488"/>
            <a:ext cx="936625" cy="715962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" name="直接连接符 10"/>
          <p:cNvCxnSpPr/>
          <p:nvPr/>
        </p:nvCxnSpPr>
        <p:spPr>
          <a:xfrm>
            <a:off x="1979613" y="3295650"/>
            <a:ext cx="0" cy="153035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3" name="直接连接符 12"/>
          <p:cNvCxnSpPr/>
          <p:nvPr/>
        </p:nvCxnSpPr>
        <p:spPr>
          <a:xfrm flipV="1">
            <a:off x="2276475" y="4087813"/>
            <a:ext cx="982663" cy="79375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5" name="直接连接符 14"/>
          <p:cNvCxnSpPr/>
          <p:nvPr/>
        </p:nvCxnSpPr>
        <p:spPr>
          <a:xfrm>
            <a:off x="3419475" y="2363788"/>
            <a:ext cx="0" cy="1281112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7" name="直接连接符 16"/>
          <p:cNvCxnSpPr/>
          <p:nvPr/>
        </p:nvCxnSpPr>
        <p:spPr>
          <a:xfrm>
            <a:off x="3452813" y="4322763"/>
            <a:ext cx="0" cy="1419225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0" name="直接连接符 19"/>
          <p:cNvCxnSpPr/>
          <p:nvPr/>
        </p:nvCxnSpPr>
        <p:spPr>
          <a:xfrm flipH="1" flipV="1">
            <a:off x="3862388" y="1990725"/>
            <a:ext cx="989012" cy="709613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3" name="直接连接符 22"/>
          <p:cNvCxnSpPr/>
          <p:nvPr/>
        </p:nvCxnSpPr>
        <p:spPr>
          <a:xfrm flipH="1" flipV="1">
            <a:off x="4894263" y="3346450"/>
            <a:ext cx="15875" cy="1397000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48" name="直接连接符 47"/>
          <p:cNvCxnSpPr/>
          <p:nvPr/>
        </p:nvCxnSpPr>
        <p:spPr>
          <a:xfrm flipV="1">
            <a:off x="5330825" y="4252913"/>
            <a:ext cx="969963" cy="588962"/>
          </a:xfrm>
          <a:prstGeom prst="line">
            <a:avLst/>
          </a:prstGeom>
          <a:ln w="38100" cap="flat" cmpd="sng">
            <a:solidFill>
              <a:srgbClr val="0000FF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20844" name="TextBox 120843"/>
          <p:cNvSpPr txBox="1"/>
          <p:nvPr/>
        </p:nvSpPr>
        <p:spPr>
          <a:xfrm>
            <a:off x="1782763" y="2236788"/>
            <a:ext cx="557212" cy="40005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ys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zh-CN" altLang="en-US" sz="2000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63713" y="5541963"/>
            <a:ext cx="557212" cy="40005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ys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endParaRPr lang="zh-CN" altLang="en-US" sz="2000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00338" y="1790700"/>
            <a:ext cx="555625" cy="40005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ys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endParaRPr lang="zh-CN" altLang="en-US" sz="2000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98888" y="3749675"/>
            <a:ext cx="557212" cy="40005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ys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endParaRPr lang="zh-CN" altLang="en-US" sz="2000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2400" y="5942013"/>
            <a:ext cx="555625" cy="40005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ys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endParaRPr lang="zh-CN" altLang="en-US" sz="2000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51400" y="5445125"/>
            <a:ext cx="557213" cy="40005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ys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r>
            <a:endParaRPr lang="zh-CN" altLang="en-US" sz="2000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87900" y="2351088"/>
            <a:ext cx="557213" cy="40005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ys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  <a:endParaRPr lang="zh-CN" altLang="en-US" sz="2000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91275" y="4508500"/>
            <a:ext cx="701675" cy="40005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ysDash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>
                <a:solidFill>
                  <a:schemeClr val="tx1"/>
                </a:solidFill>
                <a:latin typeface="+mj-lt"/>
                <a:ea typeface="楷体_GB2312" pitchFamily="1" charset="-122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2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16</a:t>
            </a:r>
            <a:endParaRPr lang="zh-CN" altLang="en-US" sz="2000" b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4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29026" name="Rectangle 2"/>
          <p:cNvSpPr>
            <a:spLocks noGrp="1"/>
          </p:cNvSpPr>
          <p:nvPr>
            <p:ph type="title" idx="4294967295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CN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6.6 </a:t>
            </a:r>
            <a:r>
              <a:rPr lang="zh-CN" altLang="en-US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图的应用</a:t>
            </a:r>
            <a:r>
              <a:rPr lang="en-US" altLang="zh-CN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--</a:t>
            </a:r>
            <a:r>
              <a:rPr lang="zh-CN" altLang="en-US" sz="2000" noProof="0">
                <a:ln>
                  <a:noFill/>
                </a:ln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最短路径</a:t>
            </a:r>
            <a:endParaRPr lang="zh-CN" altLang="zh-CN" dirty="0">
              <a:latin typeface="黑体" panose="02010609060101010101" pitchFamily="49" charset="-122"/>
            </a:endParaRPr>
          </a:p>
        </p:txBody>
      </p:sp>
      <p:sp>
        <p:nvSpPr>
          <p:cNvPr id="12902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课堂练习：对下图所示的有向带权图，根据迪杰斯特拉算法，画出生成从结点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到其余各结点最短路径的过程。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29028" name="组合 1"/>
          <p:cNvGrpSpPr/>
          <p:nvPr/>
        </p:nvGrpSpPr>
        <p:grpSpPr>
          <a:xfrm>
            <a:off x="1331913" y="2205038"/>
            <a:ext cx="4787900" cy="3178175"/>
            <a:chOff x="0" y="0"/>
            <a:chExt cx="4787702" cy="3177644"/>
          </a:xfrm>
        </p:grpSpPr>
        <p:sp>
          <p:nvSpPr>
            <p:cNvPr id="129029" name="Line 6"/>
            <p:cNvSpPr/>
            <p:nvPr/>
          </p:nvSpPr>
          <p:spPr>
            <a:xfrm>
              <a:off x="3202409" y="1953507"/>
              <a:ext cx="1042567" cy="905565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</p:sp>
        <p:sp>
          <p:nvSpPr>
            <p:cNvPr id="129030" name="Line 7"/>
            <p:cNvSpPr/>
            <p:nvPr/>
          </p:nvSpPr>
          <p:spPr>
            <a:xfrm>
              <a:off x="1885950" y="410632"/>
              <a:ext cx="2239963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129031" name="Line 8"/>
            <p:cNvSpPr/>
            <p:nvPr/>
          </p:nvSpPr>
          <p:spPr>
            <a:xfrm>
              <a:off x="1768231" y="657364"/>
              <a:ext cx="244" cy="196148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</p:sp>
        <p:sp>
          <p:nvSpPr>
            <p:cNvPr id="129032" name="Line 9"/>
            <p:cNvSpPr/>
            <p:nvPr/>
          </p:nvSpPr>
          <p:spPr>
            <a:xfrm>
              <a:off x="1768475" y="2934757"/>
              <a:ext cx="2357438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129033" name="Line 10"/>
            <p:cNvSpPr/>
            <p:nvPr/>
          </p:nvSpPr>
          <p:spPr>
            <a:xfrm>
              <a:off x="1788790" y="441340"/>
              <a:ext cx="1060450" cy="1103313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129034" name="Line 11"/>
            <p:cNvSpPr/>
            <p:nvPr/>
          </p:nvSpPr>
          <p:spPr>
            <a:xfrm>
              <a:off x="4361408" y="657364"/>
              <a:ext cx="0" cy="205105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lg" len="lg"/>
              <a:tailEnd type="none" w="med" len="med"/>
            </a:ln>
          </p:spPr>
        </p:sp>
        <p:sp>
          <p:nvSpPr>
            <p:cNvPr id="129035" name="Line 12"/>
            <p:cNvSpPr/>
            <p:nvPr/>
          </p:nvSpPr>
          <p:spPr>
            <a:xfrm flipV="1">
              <a:off x="1885950" y="1851526"/>
              <a:ext cx="942975" cy="101020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129036" name="Line 13"/>
            <p:cNvSpPr/>
            <p:nvPr/>
          </p:nvSpPr>
          <p:spPr>
            <a:xfrm flipV="1">
              <a:off x="2947988" y="567794"/>
              <a:ext cx="1296988" cy="110490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129037" name="Text Box 14"/>
            <p:cNvSpPr txBox="1"/>
            <p:nvPr/>
          </p:nvSpPr>
          <p:spPr>
            <a:xfrm>
              <a:off x="4479925" y="1512168"/>
              <a:ext cx="30777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38" name="Text Box 15"/>
            <p:cNvSpPr txBox="1"/>
            <p:nvPr/>
          </p:nvSpPr>
          <p:spPr>
            <a:xfrm>
              <a:off x="1831256" y="1368152"/>
              <a:ext cx="15388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39" name="Text Box 16"/>
            <p:cNvSpPr txBox="1"/>
            <p:nvPr/>
          </p:nvSpPr>
          <p:spPr>
            <a:xfrm>
              <a:off x="3568700" y="685269"/>
              <a:ext cx="15388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40" name="Text Box 17"/>
            <p:cNvSpPr txBox="1"/>
            <p:nvPr/>
          </p:nvSpPr>
          <p:spPr>
            <a:xfrm>
              <a:off x="2947988" y="2592288"/>
              <a:ext cx="15388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41" name="Text Box 18"/>
            <p:cNvSpPr txBox="1"/>
            <p:nvPr/>
          </p:nvSpPr>
          <p:spPr>
            <a:xfrm>
              <a:off x="1101303" y="1584176"/>
              <a:ext cx="30777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42" name="Text Box 19"/>
            <p:cNvSpPr txBox="1"/>
            <p:nvPr/>
          </p:nvSpPr>
          <p:spPr>
            <a:xfrm>
              <a:off x="2947988" y="0"/>
              <a:ext cx="30777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43" name="Text Box 20"/>
            <p:cNvSpPr txBox="1"/>
            <p:nvPr/>
          </p:nvSpPr>
          <p:spPr>
            <a:xfrm>
              <a:off x="535112" y="2457564"/>
              <a:ext cx="15388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44" name="Text Box 21"/>
            <p:cNvSpPr txBox="1"/>
            <p:nvPr/>
          </p:nvSpPr>
          <p:spPr>
            <a:xfrm>
              <a:off x="3775472" y="2016224"/>
              <a:ext cx="15388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45" name="Text Box 22"/>
            <p:cNvSpPr txBox="1"/>
            <p:nvPr/>
          </p:nvSpPr>
          <p:spPr>
            <a:xfrm>
              <a:off x="2057400" y="2088232"/>
              <a:ext cx="30777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12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46" name="Text Box 23"/>
            <p:cNvSpPr txBox="1"/>
            <p:nvPr/>
          </p:nvSpPr>
          <p:spPr>
            <a:xfrm>
              <a:off x="2417763" y="763057"/>
              <a:ext cx="30777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16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47" name="Text Box 24"/>
            <p:cNvSpPr txBox="1"/>
            <p:nvPr/>
          </p:nvSpPr>
          <p:spPr>
            <a:xfrm>
              <a:off x="689000" y="648072"/>
              <a:ext cx="30777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>
                  <a:solidFill>
                    <a:schemeClr val="tx1"/>
                  </a:solidFill>
                  <a:latin typeface="+mj-lt"/>
                  <a:ea typeface="楷体_GB2312" pitchFamily="1" charset="-122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–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»"/>
                <a:defRPr sz="2200">
                  <a:solidFill>
                    <a:schemeClr val="tx1"/>
                  </a:solidFill>
                  <a:latin typeface="+mn-lt"/>
                  <a:ea typeface="宋体" panose="02010600030101010101" pitchFamily="2" charset="-122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endPara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9048" name="Line 25"/>
            <p:cNvSpPr/>
            <p:nvPr/>
          </p:nvSpPr>
          <p:spPr>
            <a:xfrm flipV="1">
              <a:off x="375171" y="513348"/>
              <a:ext cx="1177925" cy="94615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129049" name="Freeform 26"/>
            <p:cNvSpPr/>
            <p:nvPr/>
          </p:nvSpPr>
          <p:spPr>
            <a:xfrm>
              <a:off x="236538" y="1988607"/>
              <a:ext cx="1295400" cy="946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528" h="288">
                  <a:moveTo>
                    <a:pt x="0" y="0"/>
                  </a:moveTo>
                  <a:cubicBezTo>
                    <a:pt x="4" y="96"/>
                    <a:pt x="8" y="192"/>
                    <a:pt x="96" y="240"/>
                  </a:cubicBezTo>
                  <a:cubicBezTo>
                    <a:pt x="184" y="288"/>
                    <a:pt x="472" y="280"/>
                    <a:pt x="528" y="288"/>
                  </a:cubicBez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triangle" w="lg" len="lg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9050" name="Freeform 27"/>
            <p:cNvSpPr/>
            <p:nvPr/>
          </p:nvSpPr>
          <p:spPr>
            <a:xfrm>
              <a:off x="471488" y="1672694"/>
              <a:ext cx="1179513" cy="9461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pathLst>
                <a:path w="480" h="288">
                  <a:moveTo>
                    <a:pt x="0" y="0"/>
                  </a:moveTo>
                  <a:cubicBezTo>
                    <a:pt x="104" y="24"/>
                    <a:pt x="208" y="48"/>
                    <a:pt x="288" y="96"/>
                  </a:cubicBezTo>
                  <a:cubicBezTo>
                    <a:pt x="368" y="144"/>
                    <a:pt x="424" y="216"/>
                    <a:pt x="480" y="288"/>
                  </a:cubicBez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29051" name="Group 28"/>
            <p:cNvGrpSpPr/>
            <p:nvPr/>
          </p:nvGrpSpPr>
          <p:grpSpPr>
            <a:xfrm>
              <a:off x="0" y="94719"/>
              <a:ext cx="4597400" cy="3082925"/>
              <a:chOff x="0" y="0"/>
              <a:chExt cx="1872" cy="938"/>
            </a:xfrm>
          </p:grpSpPr>
          <p:sp>
            <p:nvSpPr>
              <p:cNvPr id="129052" name="Oval 29"/>
              <p:cNvSpPr/>
              <p:nvPr/>
            </p:nvSpPr>
            <p:spPr>
              <a:xfrm>
                <a:off x="624" y="0"/>
                <a:ext cx="192" cy="171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V1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053" name="Oval 30"/>
              <p:cNvSpPr/>
              <p:nvPr/>
            </p:nvSpPr>
            <p:spPr>
              <a:xfrm>
                <a:off x="1680" y="768"/>
                <a:ext cx="192" cy="17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V5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054" name="Oval 31"/>
              <p:cNvSpPr/>
              <p:nvPr/>
            </p:nvSpPr>
            <p:spPr>
              <a:xfrm>
                <a:off x="1151" y="405"/>
                <a:ext cx="193" cy="171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V3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055" name="Oval 32"/>
              <p:cNvSpPr/>
              <p:nvPr/>
            </p:nvSpPr>
            <p:spPr>
              <a:xfrm>
                <a:off x="624" y="768"/>
                <a:ext cx="193" cy="17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V2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056" name="Oval 33"/>
              <p:cNvSpPr/>
              <p:nvPr/>
            </p:nvSpPr>
            <p:spPr>
              <a:xfrm>
                <a:off x="0" y="384"/>
                <a:ext cx="192" cy="170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V0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057" name="Oval 34"/>
              <p:cNvSpPr/>
              <p:nvPr/>
            </p:nvSpPr>
            <p:spPr>
              <a:xfrm>
                <a:off x="1679" y="0"/>
                <a:ext cx="193" cy="171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>
                    <a:solidFill>
                      <a:schemeClr val="tx1"/>
                    </a:solidFill>
                    <a:latin typeface="+mj-lt"/>
                    <a:ea typeface="楷体_GB2312" pitchFamily="1" charset="-122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–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»"/>
                  <a:defRPr sz="220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V4</a:t>
                </a:r>
                <a:endParaRPr lang="en-US" altLang="zh-CN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commondata" val="eyJoZGlkIjoiODU4ZjAxODhiZTU5OTU1NzQyM2VhZjFlMDI5YmZlZmUifQ==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">
      <a:majorFont>
        <a:latin typeface="Times New Roman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>
        <a:ln w="38100" cap="flat" cmpd="sng">
          <a:solidFill>
            <a:srgbClr val="0000FF"/>
          </a:solidFill>
          <a:prstDash val="sysDash"/>
          <a:headEnd type="none" w="med" len="med"/>
          <a:tailEnd type="none" w="med" len="med"/>
        </a:ln>
      </a:spPr>
      <a:bodyPr/>
      <a:lstStyle/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25329</Words>
  <Application>WPS 演示</Application>
  <PresentationFormat>全屏显示(4:3)</PresentationFormat>
  <Paragraphs>4572</Paragraphs>
  <Slides>129</Slides>
  <Notes>0</Notes>
  <HiddenSlides>19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129</vt:i4>
      </vt:variant>
    </vt:vector>
  </HeadingPairs>
  <TitlesOfParts>
    <vt:vector size="162" baseType="lpstr">
      <vt:lpstr>Arial</vt:lpstr>
      <vt:lpstr>宋体</vt:lpstr>
      <vt:lpstr>Wingdings</vt:lpstr>
      <vt:lpstr>Calibri</vt:lpstr>
      <vt:lpstr>Times New Roman</vt:lpstr>
      <vt:lpstr>Gungsuh</vt:lpstr>
      <vt:lpstr>Malgun Gothic</vt:lpstr>
      <vt:lpstr>Cooper Black</vt:lpstr>
      <vt:lpstr>Cambria Math</vt:lpstr>
      <vt:lpstr>Aharoni</vt:lpstr>
      <vt:lpstr>Batang</vt:lpstr>
      <vt:lpstr>黑体</vt:lpstr>
      <vt:lpstr>楷体_GB2312</vt:lpstr>
      <vt:lpstr>微软雅黑</vt:lpstr>
      <vt:lpstr>新宋体</vt:lpstr>
      <vt:lpstr>华文楷体</vt:lpstr>
      <vt:lpstr>仿宋_GB2312</vt:lpstr>
      <vt:lpstr>Arial Unicode MS</vt:lpstr>
      <vt:lpstr>Symbol</vt:lpstr>
      <vt:lpstr>华文中宋</vt:lpstr>
      <vt:lpstr>Verdana</vt:lpstr>
      <vt:lpstr>隶书</vt:lpstr>
      <vt:lpstr>Wingdings</vt:lpstr>
      <vt:lpstr>Segoe Print</vt:lpstr>
      <vt:lpstr>Constantia</vt:lpstr>
      <vt:lpstr>2_Office 主题</vt:lpstr>
      <vt:lpstr>Equation.3</vt:lpstr>
      <vt:lpstr>Paint.Picture</vt:lpstr>
      <vt:lpstr>Paint.Picture</vt:lpstr>
      <vt:lpstr>Photoshop.Image.5</vt:lpstr>
      <vt:lpstr>Photoshop.Image.5</vt:lpstr>
      <vt:lpstr>Equation.3</vt:lpstr>
      <vt:lpstr>Equation.3</vt:lpstr>
      <vt:lpstr>PowerPoint 演示文稿</vt:lpstr>
      <vt:lpstr>本章内容</vt:lpstr>
      <vt:lpstr>本章目标</vt:lpstr>
      <vt:lpstr>本章内容</vt:lpstr>
      <vt:lpstr>6.1 图的定义和基本术语</vt:lpstr>
      <vt:lpstr>6.1 图的定义和基本术语</vt:lpstr>
      <vt:lpstr>6.1 图的定义和基本术语</vt:lpstr>
      <vt:lpstr>6.1 图的定义和基本术语</vt:lpstr>
      <vt:lpstr>6.1 图的定义和基本术语</vt:lpstr>
      <vt:lpstr>6.1 图的定义和基本术语</vt:lpstr>
      <vt:lpstr>6.1 图的定义和基本术语</vt:lpstr>
      <vt:lpstr>6.1 图的定义和基本术语</vt:lpstr>
      <vt:lpstr>6.1 图的定义和基本术语</vt:lpstr>
      <vt:lpstr>6.1 图的定义和基本术语</vt:lpstr>
      <vt:lpstr>6.1 图的定义和基本术语</vt:lpstr>
      <vt:lpstr>6.1 图的定义和基本术语</vt:lpstr>
      <vt:lpstr>6.1 图的定义和基本术语</vt:lpstr>
      <vt:lpstr>本章内容</vt:lpstr>
      <vt:lpstr>PowerPoint 演示文稿</vt:lpstr>
      <vt:lpstr>PowerPoint 演示文稿</vt:lpstr>
      <vt:lpstr>本章内容</vt:lpstr>
      <vt:lpstr>6.3 图的类型定义</vt:lpstr>
      <vt:lpstr>6.3 图的类型定义</vt:lpstr>
      <vt:lpstr>6.3 图的类型定义</vt:lpstr>
      <vt:lpstr>本章内容</vt:lpstr>
      <vt:lpstr>PowerPoint 演示文稿</vt:lpstr>
      <vt:lpstr>6.4 图的存储结构--邻接矩阵</vt:lpstr>
      <vt:lpstr>6.4 图的存储结构--邻接矩阵</vt:lpstr>
      <vt:lpstr>6.4 图的存储结构--邻接矩阵</vt:lpstr>
      <vt:lpstr>6.4 图的存储结构--邻接矩阵</vt:lpstr>
      <vt:lpstr>6.4 图的存储结构--邻接矩阵</vt:lpstr>
      <vt:lpstr>6.4 图的存储结构--邻接矩阵</vt:lpstr>
      <vt:lpstr>6.4 图的存储结构--邻接矩阵</vt:lpstr>
      <vt:lpstr>6.4 图的存储结构--邻接矩阵</vt:lpstr>
      <vt:lpstr>6.4 图的存储结构--邻接矩阵</vt:lpstr>
      <vt:lpstr>6.4 图的存储结构--邻接矩阵</vt:lpstr>
      <vt:lpstr>6.4 图的存储结构--邻接表</vt:lpstr>
      <vt:lpstr>6.4 图的存储结构--邻接表</vt:lpstr>
      <vt:lpstr>6.4 图的存储结构--邻接表</vt:lpstr>
      <vt:lpstr>6.4 图的存储结构--邻接表</vt:lpstr>
      <vt:lpstr>6.4 图的存储结构--邻接表</vt:lpstr>
      <vt:lpstr>6.4 图的存储结构--邻接表</vt:lpstr>
      <vt:lpstr>6.4 图的存储结构--邻接表</vt:lpstr>
      <vt:lpstr>6.4 图的存储结构--邻接表</vt:lpstr>
      <vt:lpstr>6.4 图的存储结构--邻接表</vt:lpstr>
      <vt:lpstr>6.4 图的存储结构--邻接表</vt:lpstr>
      <vt:lpstr>6.4 图的存储结构--十字链表</vt:lpstr>
      <vt:lpstr>6.4 图的存储结构--十字链表</vt:lpstr>
      <vt:lpstr>6.4 图的存储结构--十字链表</vt:lpstr>
      <vt:lpstr>6.4 图的存储结构--十字链表</vt:lpstr>
      <vt:lpstr>6.4 图的存储结构--邻接多重表</vt:lpstr>
      <vt:lpstr>6.4 图的存储结构--邻接多重表</vt:lpstr>
      <vt:lpstr>6.4 图的存储结构--邻接多重表</vt:lpstr>
      <vt:lpstr>6.4 图的存储结构</vt:lpstr>
      <vt:lpstr>本章内容</vt:lpstr>
      <vt:lpstr>PowerPoint 演示文稿</vt:lpstr>
      <vt:lpstr>6.5 图的遍历</vt:lpstr>
      <vt:lpstr>6.5 图的遍历--深度优先搜索</vt:lpstr>
      <vt:lpstr>6.5 图的遍历--深度优先搜索</vt:lpstr>
      <vt:lpstr>6.5 图的遍历--深度优先搜索</vt:lpstr>
      <vt:lpstr>6.5 图的遍历--深度优先搜索</vt:lpstr>
      <vt:lpstr>6.5 图的遍历--深度优先搜索</vt:lpstr>
      <vt:lpstr>6.5 图的遍历--深度优先搜索</vt:lpstr>
      <vt:lpstr>6.5 图的遍历--深度优先搜索</vt:lpstr>
      <vt:lpstr>6.5 图的遍历--深度优先搜索</vt:lpstr>
      <vt:lpstr>6.5 图的遍历--广度优先搜索</vt:lpstr>
      <vt:lpstr>6.5 图的遍历--广度优先搜索</vt:lpstr>
      <vt:lpstr>6.5 图的遍历--广度优先搜索</vt:lpstr>
      <vt:lpstr>6.5 图的遍历--广度优先搜索</vt:lpstr>
      <vt:lpstr>6.5 图的遍历--广度优先搜索</vt:lpstr>
      <vt:lpstr>6.5 图的遍历--广度优先搜索</vt:lpstr>
      <vt:lpstr>6.5 图的遍历--广度优先搜索</vt:lpstr>
      <vt:lpstr>6.5 图的遍历--广度优先搜索</vt:lpstr>
      <vt:lpstr>本章内容</vt:lpstr>
      <vt:lpstr>PowerPoint 演示文稿</vt:lpstr>
      <vt:lpstr>6.6 图的应用--最小生成树</vt:lpstr>
      <vt:lpstr>6.6 图的应用--最小生成树</vt:lpstr>
      <vt:lpstr>6.6 图的应用--最小生成树</vt:lpstr>
      <vt:lpstr>6.6 图的应用--最小生成树</vt:lpstr>
      <vt:lpstr>6.6 图的应用--最小生成树</vt:lpstr>
      <vt:lpstr>7.4图的连通性问题--最小生成树</vt:lpstr>
      <vt:lpstr>6.6 图的应用--最小生成树</vt:lpstr>
      <vt:lpstr>6.6 图的应用--最小生成树</vt:lpstr>
      <vt:lpstr>6.6 图的应用--最小生成树</vt:lpstr>
      <vt:lpstr>6.6 图的应用--最小生成树</vt:lpstr>
      <vt:lpstr>6.6 图的应用--最小生成树</vt:lpstr>
      <vt:lpstr>6.6 图的应用--最小生成树</vt:lpstr>
      <vt:lpstr>6.6 图的应用--最小生成树</vt:lpstr>
      <vt:lpstr>6.6 图的应用--最小生成树</vt:lpstr>
      <vt:lpstr>6.6 图的应用--最小生成树</vt:lpstr>
      <vt:lpstr>6.6 图的应用--最小生成树</vt:lpstr>
      <vt:lpstr>6.6 图的应用--最小生成树</vt:lpstr>
      <vt:lpstr>6.6 图的应用--最短路径</vt:lpstr>
      <vt:lpstr>6.6 图的应用--最短路径</vt:lpstr>
      <vt:lpstr>6.6 图的应用--最短路径</vt:lpstr>
      <vt:lpstr>6.6 图的应用--最短路径</vt:lpstr>
      <vt:lpstr>6.6 图的应用--最短路径</vt:lpstr>
      <vt:lpstr>6.6 图的应用--最短路径</vt:lpstr>
      <vt:lpstr>6.6 图的应用--最短路径</vt:lpstr>
      <vt:lpstr>6.6 图的应用--最短路径</vt:lpstr>
      <vt:lpstr>6.6 图的应用--最短路径</vt:lpstr>
      <vt:lpstr>6.6 图的应用--最短路径</vt:lpstr>
      <vt:lpstr>6.6 图的应用--最短路径</vt:lpstr>
      <vt:lpstr>6.6 图的应用--拓扑排序</vt:lpstr>
      <vt:lpstr>6.6 图的应用--拓扑排序</vt:lpstr>
      <vt:lpstr>6.6 图的应用--拓扑排序</vt:lpstr>
      <vt:lpstr>6.6 图的应用--拓扑排序</vt:lpstr>
      <vt:lpstr>6.6 图的应用--拓扑排序</vt:lpstr>
      <vt:lpstr>6.6 图的应用--拓扑排序</vt:lpstr>
      <vt:lpstr>6.6 图的应用--拓扑排序</vt:lpstr>
      <vt:lpstr>6.6 图的应用--拓扑排序</vt:lpstr>
      <vt:lpstr>6.6 图的应用--拓扑排序</vt:lpstr>
      <vt:lpstr>6.6 图的应用--关键路径</vt:lpstr>
      <vt:lpstr>6.6 图的应用--关键路径</vt:lpstr>
      <vt:lpstr>6.6 图的应用--关键路径</vt:lpstr>
      <vt:lpstr>6.6 图的应用--关键路径</vt:lpstr>
      <vt:lpstr>6.6 图的应用--关键路径</vt:lpstr>
      <vt:lpstr>6.6 图的应用--关键路径</vt:lpstr>
      <vt:lpstr>6.6 图的应用--关键路径</vt:lpstr>
      <vt:lpstr>6.6 图的应用--关键路径</vt:lpstr>
      <vt:lpstr>6.6 图的应用--关键路径</vt:lpstr>
      <vt:lpstr>6.6 图的应用--关键路径</vt:lpstr>
      <vt:lpstr>6.6 图的应用--关键路径</vt:lpstr>
      <vt:lpstr>本章内容</vt:lpstr>
      <vt:lpstr>6.7 案例分析与实现</vt:lpstr>
      <vt:lpstr>6.7 案例分析与实现</vt:lpstr>
      <vt:lpstr>6.7 案例分析与实现</vt:lpstr>
      <vt:lpstr>小结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zz</cp:lastModifiedBy>
  <cp:revision>784</cp:revision>
  <dcterms:created xsi:type="dcterms:W3CDTF">2014-08-19T12:36:00Z</dcterms:created>
  <dcterms:modified xsi:type="dcterms:W3CDTF">2023-11-06T06:33:47Z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9808F2E1CC714C23A083F12D5B9F6FF0_13</vt:lpwstr>
  </property>
</Properties>
</file>